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estagio@fatebtb.edu.br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estagio@fatebtb.edu.b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BBED9-7C54-40FB-BF65-594818EEC25C}" type="doc">
      <dgm:prSet loTypeId="urn:microsoft.com/office/officeart/2005/8/layout/h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C9B95110-A958-4AC6-B645-96A8536CEE50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Convênio de Estágio</a:t>
          </a:r>
          <a:endParaRPr lang="pt-B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20C95B-71F3-49C5-8A5B-7336997B6D1E}" type="parTrans" cxnId="{F3D27202-934D-40A2-A991-637013B8347C}">
      <dgm:prSet/>
      <dgm:spPr/>
      <dgm:t>
        <a:bodyPr/>
        <a:lstStyle/>
        <a:p>
          <a:endParaRPr lang="pt-BR"/>
        </a:p>
      </dgm:t>
    </dgm:pt>
    <dgm:pt modelId="{EC1345E9-57EA-47E2-A98C-01894AD7E78C}" type="sibTrans" cxnId="{F3D27202-934D-40A2-A991-637013B8347C}">
      <dgm:prSet/>
      <dgm:spPr/>
      <dgm:t>
        <a:bodyPr/>
        <a:lstStyle/>
        <a:p>
          <a:endParaRPr lang="pt-BR"/>
        </a:p>
      </dgm:t>
    </dgm:pt>
    <dgm:pt modelId="{59B299D1-9BA6-4B23-AA30-3434B671DA92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dirty="0"/>
            <a:t>Deve ser consultado pelo e mal </a:t>
          </a:r>
          <a:r>
            <a:rPr lang="pt-BR" dirty="0">
              <a:hlinkClick xmlns:r="http://schemas.openxmlformats.org/officeDocument/2006/relationships" r:id="rId1"/>
            </a:rPr>
            <a:t>estagio@unifateb.edu.br</a:t>
          </a:r>
          <a:r>
            <a:rPr lang="pt-BR" dirty="0"/>
            <a:t> informando o nome da empresa.</a:t>
          </a:r>
        </a:p>
      </dgm:t>
    </dgm:pt>
    <dgm:pt modelId="{6366F8BD-36A6-493F-B8CD-8BDE256A07FC}" type="parTrans" cxnId="{3AF0CE05-FCF4-4D87-9D1B-D6B9D90B37AD}">
      <dgm:prSet/>
      <dgm:spPr/>
      <dgm:t>
        <a:bodyPr/>
        <a:lstStyle/>
        <a:p>
          <a:endParaRPr lang="pt-BR"/>
        </a:p>
      </dgm:t>
    </dgm:pt>
    <dgm:pt modelId="{0BF34BB9-9008-4B12-83A3-EE66CEBFB7AB}" type="sibTrans" cxnId="{3AF0CE05-FCF4-4D87-9D1B-D6B9D90B37AD}">
      <dgm:prSet/>
      <dgm:spPr/>
      <dgm:t>
        <a:bodyPr/>
        <a:lstStyle/>
        <a:p>
          <a:endParaRPr lang="pt-BR"/>
        </a:p>
      </dgm:t>
    </dgm:pt>
    <dgm:pt modelId="{93B4A2CC-8F8D-4A80-B56E-AE9B7320738E}">
      <dgm:prSet phldrT="[Texto]"/>
      <dgm:spPr/>
      <dgm:t>
        <a:bodyPr/>
        <a:lstStyle/>
        <a:p>
          <a:r>
            <a: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Termo de Estágio</a:t>
          </a:r>
        </a:p>
      </dgm:t>
    </dgm:pt>
    <dgm:pt modelId="{51037097-14B9-4FA1-92BE-A6E336C1BBA2}" type="parTrans" cxnId="{543F2434-D4A0-4F2F-9F12-8344850A6F71}">
      <dgm:prSet/>
      <dgm:spPr/>
      <dgm:t>
        <a:bodyPr/>
        <a:lstStyle/>
        <a:p>
          <a:endParaRPr lang="pt-BR"/>
        </a:p>
      </dgm:t>
    </dgm:pt>
    <dgm:pt modelId="{67A15261-FF4C-437D-A1B4-39660B3C35DC}" type="sibTrans" cxnId="{543F2434-D4A0-4F2F-9F12-8344850A6F71}">
      <dgm:prSet/>
      <dgm:spPr/>
      <dgm:t>
        <a:bodyPr/>
        <a:lstStyle/>
        <a:p>
          <a:endParaRPr lang="pt-BR"/>
        </a:p>
      </dgm:t>
    </dgm:pt>
    <dgm:pt modelId="{112AF7A1-7068-474B-98EE-43FF314B4014}">
      <dgm:prSet phldrT="[Texto]"/>
      <dgm:spPr/>
      <dgm:t>
        <a:bodyPr/>
        <a:lstStyle/>
        <a:p>
          <a:r>
            <a:rPr lang="pt-BR" dirty="0"/>
            <a:t>Documento que formaliza o seu estágio com a unidade concedente.</a:t>
          </a:r>
        </a:p>
      </dgm:t>
    </dgm:pt>
    <dgm:pt modelId="{7584D4CD-8ADF-400D-88D9-32C7BED93D9F}" type="parTrans" cxnId="{C6B22DD2-8396-450A-BD21-9A69A475CB99}">
      <dgm:prSet/>
      <dgm:spPr/>
      <dgm:t>
        <a:bodyPr/>
        <a:lstStyle/>
        <a:p>
          <a:endParaRPr lang="pt-BR"/>
        </a:p>
      </dgm:t>
    </dgm:pt>
    <dgm:pt modelId="{E3F5CAB2-2C3E-4693-BC9B-AE7870102C97}" type="sibTrans" cxnId="{C6B22DD2-8396-450A-BD21-9A69A475CB99}">
      <dgm:prSet/>
      <dgm:spPr/>
      <dgm:t>
        <a:bodyPr/>
        <a:lstStyle/>
        <a:p>
          <a:endParaRPr lang="pt-BR"/>
        </a:p>
      </dgm:t>
    </dgm:pt>
    <dgm:pt modelId="{5BD2104A-60ED-47C8-9039-FB0B69CA9A2B}">
      <dgm:prSet phldrT="[Texto]"/>
      <dgm:spPr/>
      <dgm:t>
        <a:bodyPr/>
        <a:lstStyle/>
        <a:p>
          <a:r>
            <a:rPr lang="pt-BR" dirty="0"/>
            <a:t>Pode ser realizado  download pelo site da UNIFATEB </a:t>
          </a:r>
        </a:p>
      </dgm:t>
    </dgm:pt>
    <dgm:pt modelId="{6BBFED44-4E27-4635-B95D-45E258223B70}" type="parTrans" cxnId="{AEA00846-115A-4DC9-800B-9B88D56EE025}">
      <dgm:prSet/>
      <dgm:spPr/>
      <dgm:t>
        <a:bodyPr/>
        <a:lstStyle/>
        <a:p>
          <a:endParaRPr lang="pt-BR"/>
        </a:p>
      </dgm:t>
    </dgm:pt>
    <dgm:pt modelId="{B79A74DE-ECEF-483B-8945-CEC036AEA75C}" type="sibTrans" cxnId="{AEA00846-115A-4DC9-800B-9B88D56EE025}">
      <dgm:prSet/>
      <dgm:spPr/>
      <dgm:t>
        <a:bodyPr/>
        <a:lstStyle/>
        <a:p>
          <a:endParaRPr lang="pt-BR"/>
        </a:p>
      </dgm:t>
    </dgm:pt>
    <dgm:pt modelId="{015D5DF1-C09D-4386-AEE3-EE9A996469CD}">
      <dgm:prSet phldrT="[Texto]"/>
      <dgm:spPr/>
      <dgm:t>
        <a:bodyPr/>
        <a:lstStyle/>
        <a:p>
          <a:r>
            <a: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Relatórios e folha registro de horas</a:t>
          </a:r>
          <a:endParaRPr lang="pt-B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6EDEB6-6381-4006-ABC8-A26B0C547E31}" type="parTrans" cxnId="{A9AF28DD-97C4-405A-8737-0758243267D2}">
      <dgm:prSet/>
      <dgm:spPr/>
      <dgm:t>
        <a:bodyPr/>
        <a:lstStyle/>
        <a:p>
          <a:endParaRPr lang="pt-BR"/>
        </a:p>
      </dgm:t>
    </dgm:pt>
    <dgm:pt modelId="{E06A4BD4-A23A-41D6-8797-5CAB9851EE7A}" type="sibTrans" cxnId="{A9AF28DD-97C4-405A-8737-0758243267D2}">
      <dgm:prSet/>
      <dgm:spPr/>
      <dgm:t>
        <a:bodyPr/>
        <a:lstStyle/>
        <a:p>
          <a:endParaRPr lang="pt-BR"/>
        </a:p>
      </dgm:t>
    </dgm:pt>
    <dgm:pt modelId="{6252DA76-849D-45A0-B70D-1E5EACADA43E}">
      <dgm:prSet phldrT="[Texto]"/>
      <dgm:spPr/>
      <dgm:t>
        <a:bodyPr/>
        <a:lstStyle/>
        <a:p>
          <a:r>
            <a:rPr lang="pt-BR" dirty="0"/>
            <a:t>Devem ser apresentados de acordo com a solicitação do professor orientador.</a:t>
          </a:r>
        </a:p>
      </dgm:t>
    </dgm:pt>
    <dgm:pt modelId="{F7EBB846-5C45-4358-8717-BC0390B3ADB7}" type="parTrans" cxnId="{A5FE5E9A-3AC5-4573-92FA-9E026B736388}">
      <dgm:prSet/>
      <dgm:spPr/>
      <dgm:t>
        <a:bodyPr/>
        <a:lstStyle/>
        <a:p>
          <a:endParaRPr lang="pt-BR"/>
        </a:p>
      </dgm:t>
    </dgm:pt>
    <dgm:pt modelId="{199C8B36-108B-424E-8E85-DB881182A858}" type="sibTrans" cxnId="{A5FE5E9A-3AC5-4573-92FA-9E026B736388}">
      <dgm:prSet/>
      <dgm:spPr/>
      <dgm:t>
        <a:bodyPr/>
        <a:lstStyle/>
        <a:p>
          <a:endParaRPr lang="pt-BR"/>
        </a:p>
      </dgm:t>
    </dgm:pt>
    <dgm:pt modelId="{5977BD38-BD55-4626-B458-7BAB7A244EFD}">
      <dgm:prSet phldrT="[Texto]"/>
      <dgm:spPr/>
      <dgm:t>
        <a:bodyPr/>
        <a:lstStyle/>
        <a:p>
          <a:endParaRPr lang="pt-BR" dirty="0"/>
        </a:p>
      </dgm:t>
    </dgm:pt>
    <dgm:pt modelId="{A753D7CD-EB86-4980-B501-2AC77BC9707C}" type="parTrans" cxnId="{A91A23B7-F997-47FA-832D-567754A7A62B}">
      <dgm:prSet/>
      <dgm:spPr/>
      <dgm:t>
        <a:bodyPr/>
        <a:lstStyle/>
        <a:p>
          <a:endParaRPr lang="pt-BR"/>
        </a:p>
      </dgm:t>
    </dgm:pt>
    <dgm:pt modelId="{319A1343-5C82-4ACE-A2DE-F013FA531582}" type="sibTrans" cxnId="{A91A23B7-F997-47FA-832D-567754A7A62B}">
      <dgm:prSet/>
      <dgm:spPr/>
      <dgm:t>
        <a:bodyPr/>
        <a:lstStyle/>
        <a:p>
          <a:endParaRPr lang="pt-BR"/>
        </a:p>
      </dgm:t>
    </dgm:pt>
    <dgm:pt modelId="{51ED87E2-EB25-4305-A60E-9904DBFBD9F9}" type="pres">
      <dgm:prSet presAssocID="{4EDBBED9-7C54-40FB-BF65-594818EEC25C}" presName="Name0" presStyleCnt="0">
        <dgm:presLayoutVars>
          <dgm:dir/>
          <dgm:resizeHandles val="exact"/>
        </dgm:presLayoutVars>
      </dgm:prSet>
      <dgm:spPr/>
    </dgm:pt>
    <dgm:pt modelId="{AD0B3900-0F32-4043-AFE3-3F0DE0D4786C}" type="pres">
      <dgm:prSet presAssocID="{C9B95110-A958-4AC6-B645-96A8536CEE50}" presName="node" presStyleLbl="node1" presStyleIdx="0" presStyleCnt="3">
        <dgm:presLayoutVars>
          <dgm:bulletEnabled val="1"/>
        </dgm:presLayoutVars>
      </dgm:prSet>
      <dgm:spPr/>
    </dgm:pt>
    <dgm:pt modelId="{2329FD4A-8251-4BBC-8D2A-5FB3967E46E9}" type="pres">
      <dgm:prSet presAssocID="{EC1345E9-57EA-47E2-A98C-01894AD7E78C}" presName="sibTrans" presStyleCnt="0"/>
      <dgm:spPr/>
    </dgm:pt>
    <dgm:pt modelId="{DE8ED6CA-F656-4BA9-8F6B-4043D2E811E5}" type="pres">
      <dgm:prSet presAssocID="{93B4A2CC-8F8D-4A80-B56E-AE9B7320738E}" presName="node" presStyleLbl="node1" presStyleIdx="1" presStyleCnt="3">
        <dgm:presLayoutVars>
          <dgm:bulletEnabled val="1"/>
        </dgm:presLayoutVars>
      </dgm:prSet>
      <dgm:spPr/>
    </dgm:pt>
    <dgm:pt modelId="{E7437253-C31F-47ED-882E-F14A4CD10DC6}" type="pres">
      <dgm:prSet presAssocID="{67A15261-FF4C-437D-A1B4-39660B3C35DC}" presName="sibTrans" presStyleCnt="0"/>
      <dgm:spPr/>
    </dgm:pt>
    <dgm:pt modelId="{DAABA7E5-E7FA-4699-8D2D-BE9E1E831C7D}" type="pres">
      <dgm:prSet presAssocID="{015D5DF1-C09D-4386-AEE3-EE9A996469CD}" presName="node" presStyleLbl="node1" presStyleIdx="2" presStyleCnt="3">
        <dgm:presLayoutVars>
          <dgm:bulletEnabled val="1"/>
        </dgm:presLayoutVars>
      </dgm:prSet>
      <dgm:spPr/>
    </dgm:pt>
  </dgm:ptLst>
  <dgm:cxnLst>
    <dgm:cxn modelId="{F3D27202-934D-40A2-A991-637013B8347C}" srcId="{4EDBBED9-7C54-40FB-BF65-594818EEC25C}" destId="{C9B95110-A958-4AC6-B645-96A8536CEE50}" srcOrd="0" destOrd="0" parTransId="{9D20C95B-71F3-49C5-8A5B-7336997B6D1E}" sibTransId="{EC1345E9-57EA-47E2-A98C-01894AD7E78C}"/>
    <dgm:cxn modelId="{3AF0CE05-FCF4-4D87-9D1B-D6B9D90B37AD}" srcId="{C9B95110-A958-4AC6-B645-96A8536CEE50}" destId="{59B299D1-9BA6-4B23-AA30-3434B671DA92}" srcOrd="0" destOrd="0" parTransId="{6366F8BD-36A6-493F-B8CD-8BDE256A07FC}" sibTransId="{0BF34BB9-9008-4B12-83A3-EE66CEBFB7AB}"/>
    <dgm:cxn modelId="{63284812-9627-4003-9A26-8D99C5C52F23}" type="presOf" srcId="{015D5DF1-C09D-4386-AEE3-EE9A996469CD}" destId="{DAABA7E5-E7FA-4699-8D2D-BE9E1E831C7D}" srcOrd="0" destOrd="0" presId="urn:microsoft.com/office/officeart/2005/8/layout/hList6"/>
    <dgm:cxn modelId="{6AAF1D31-DF1B-4E03-85C8-3B7B9858BB08}" type="presOf" srcId="{5977BD38-BD55-4626-B458-7BAB7A244EFD}" destId="{DE8ED6CA-F656-4BA9-8F6B-4043D2E811E5}" srcOrd="0" destOrd="3" presId="urn:microsoft.com/office/officeart/2005/8/layout/hList6"/>
    <dgm:cxn modelId="{543F2434-D4A0-4F2F-9F12-8344850A6F71}" srcId="{4EDBBED9-7C54-40FB-BF65-594818EEC25C}" destId="{93B4A2CC-8F8D-4A80-B56E-AE9B7320738E}" srcOrd="1" destOrd="0" parTransId="{51037097-14B9-4FA1-92BE-A6E336C1BBA2}" sibTransId="{67A15261-FF4C-437D-A1B4-39660B3C35DC}"/>
    <dgm:cxn modelId="{BE271B3D-1E7C-44A4-AD10-F0CADBAA6493}" type="presOf" srcId="{6252DA76-849D-45A0-B70D-1E5EACADA43E}" destId="{DAABA7E5-E7FA-4699-8D2D-BE9E1E831C7D}" srcOrd="0" destOrd="1" presId="urn:microsoft.com/office/officeart/2005/8/layout/hList6"/>
    <dgm:cxn modelId="{B47B3342-5E84-43A6-9D48-B2FD92CA92CB}" type="presOf" srcId="{112AF7A1-7068-474B-98EE-43FF314B4014}" destId="{DE8ED6CA-F656-4BA9-8F6B-4043D2E811E5}" srcOrd="0" destOrd="1" presId="urn:microsoft.com/office/officeart/2005/8/layout/hList6"/>
    <dgm:cxn modelId="{AEA00846-115A-4DC9-800B-9B88D56EE025}" srcId="{93B4A2CC-8F8D-4A80-B56E-AE9B7320738E}" destId="{5BD2104A-60ED-47C8-9039-FB0B69CA9A2B}" srcOrd="1" destOrd="0" parTransId="{6BBFED44-4E27-4635-B95D-45E258223B70}" sibTransId="{B79A74DE-ECEF-483B-8945-CEC036AEA75C}"/>
    <dgm:cxn modelId="{37D42872-E82D-40DA-B404-7B4D67010C3E}" type="presOf" srcId="{93B4A2CC-8F8D-4A80-B56E-AE9B7320738E}" destId="{DE8ED6CA-F656-4BA9-8F6B-4043D2E811E5}" srcOrd="0" destOrd="0" presId="urn:microsoft.com/office/officeart/2005/8/layout/hList6"/>
    <dgm:cxn modelId="{1AB76D96-58A1-42A5-9989-1FAE80680BDB}" type="presOf" srcId="{59B299D1-9BA6-4B23-AA30-3434B671DA92}" destId="{AD0B3900-0F32-4043-AFE3-3F0DE0D4786C}" srcOrd="0" destOrd="1" presId="urn:microsoft.com/office/officeart/2005/8/layout/hList6"/>
    <dgm:cxn modelId="{A5FE5E9A-3AC5-4573-92FA-9E026B736388}" srcId="{015D5DF1-C09D-4386-AEE3-EE9A996469CD}" destId="{6252DA76-849D-45A0-B70D-1E5EACADA43E}" srcOrd="0" destOrd="0" parTransId="{F7EBB846-5C45-4358-8717-BC0390B3ADB7}" sibTransId="{199C8B36-108B-424E-8E85-DB881182A858}"/>
    <dgm:cxn modelId="{42499DAB-F3B9-452C-9A94-D3C92CB03232}" type="presOf" srcId="{4EDBBED9-7C54-40FB-BF65-594818EEC25C}" destId="{51ED87E2-EB25-4305-A60E-9904DBFBD9F9}" srcOrd="0" destOrd="0" presId="urn:microsoft.com/office/officeart/2005/8/layout/hList6"/>
    <dgm:cxn modelId="{A91A23B7-F997-47FA-832D-567754A7A62B}" srcId="{93B4A2CC-8F8D-4A80-B56E-AE9B7320738E}" destId="{5977BD38-BD55-4626-B458-7BAB7A244EFD}" srcOrd="2" destOrd="0" parTransId="{A753D7CD-EB86-4980-B501-2AC77BC9707C}" sibTransId="{319A1343-5C82-4ACE-A2DE-F013FA531582}"/>
    <dgm:cxn modelId="{C6B22DD2-8396-450A-BD21-9A69A475CB99}" srcId="{93B4A2CC-8F8D-4A80-B56E-AE9B7320738E}" destId="{112AF7A1-7068-474B-98EE-43FF314B4014}" srcOrd="0" destOrd="0" parTransId="{7584D4CD-8ADF-400D-88D9-32C7BED93D9F}" sibTransId="{E3F5CAB2-2C3E-4693-BC9B-AE7870102C97}"/>
    <dgm:cxn modelId="{A9AF28DD-97C4-405A-8737-0758243267D2}" srcId="{4EDBBED9-7C54-40FB-BF65-594818EEC25C}" destId="{015D5DF1-C09D-4386-AEE3-EE9A996469CD}" srcOrd="2" destOrd="0" parTransId="{606EDEB6-6381-4006-ABC8-A26B0C547E31}" sibTransId="{E06A4BD4-A23A-41D6-8797-5CAB9851EE7A}"/>
    <dgm:cxn modelId="{6636CAE0-F7A4-47C5-8CDA-DF92C5C343DB}" type="presOf" srcId="{5BD2104A-60ED-47C8-9039-FB0B69CA9A2B}" destId="{DE8ED6CA-F656-4BA9-8F6B-4043D2E811E5}" srcOrd="0" destOrd="2" presId="urn:microsoft.com/office/officeart/2005/8/layout/hList6"/>
    <dgm:cxn modelId="{91459BE9-9A5C-4AE8-AA06-CF98532B762D}" type="presOf" srcId="{C9B95110-A958-4AC6-B645-96A8536CEE50}" destId="{AD0B3900-0F32-4043-AFE3-3F0DE0D4786C}" srcOrd="0" destOrd="0" presId="urn:microsoft.com/office/officeart/2005/8/layout/hList6"/>
    <dgm:cxn modelId="{455D4ADA-A750-41D9-8A4F-8F9C2C06B9D7}" type="presParOf" srcId="{51ED87E2-EB25-4305-A60E-9904DBFBD9F9}" destId="{AD0B3900-0F32-4043-AFE3-3F0DE0D4786C}" srcOrd="0" destOrd="0" presId="urn:microsoft.com/office/officeart/2005/8/layout/hList6"/>
    <dgm:cxn modelId="{7845B0DF-32FE-4FED-8505-FFB0024DB567}" type="presParOf" srcId="{51ED87E2-EB25-4305-A60E-9904DBFBD9F9}" destId="{2329FD4A-8251-4BBC-8D2A-5FB3967E46E9}" srcOrd="1" destOrd="0" presId="urn:microsoft.com/office/officeart/2005/8/layout/hList6"/>
    <dgm:cxn modelId="{6684A94C-11BB-40D0-AB28-21A437CDB258}" type="presParOf" srcId="{51ED87E2-EB25-4305-A60E-9904DBFBD9F9}" destId="{DE8ED6CA-F656-4BA9-8F6B-4043D2E811E5}" srcOrd="2" destOrd="0" presId="urn:microsoft.com/office/officeart/2005/8/layout/hList6"/>
    <dgm:cxn modelId="{33C62553-B627-45D8-BC25-31BB11DCD317}" type="presParOf" srcId="{51ED87E2-EB25-4305-A60E-9904DBFBD9F9}" destId="{E7437253-C31F-47ED-882E-F14A4CD10DC6}" srcOrd="3" destOrd="0" presId="urn:microsoft.com/office/officeart/2005/8/layout/hList6"/>
    <dgm:cxn modelId="{C8AA816B-DD2A-4163-9283-DC974CDBAEB2}" type="presParOf" srcId="{51ED87E2-EB25-4305-A60E-9904DBFBD9F9}" destId="{DAABA7E5-E7FA-4699-8D2D-BE9E1E831C7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B3900-0F32-4043-AFE3-3F0DE0D4786C}">
      <dsp:nvSpPr>
        <dsp:cNvPr id="0" name=""/>
        <dsp:cNvSpPr/>
      </dsp:nvSpPr>
      <dsp:spPr>
        <a:xfrm rot="16200000">
          <a:off x="-918965" y="919820"/>
          <a:ext cx="4064000" cy="2224358"/>
        </a:xfrm>
        <a:prstGeom prst="flowChartManualOperati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0" rIns="115652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Convênio de Estágio</a:t>
          </a:r>
          <a:endParaRPr lang="pt-B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Deve ser consultado pelo e mal </a:t>
          </a:r>
          <a:r>
            <a:rPr lang="pt-BR" sz="1400" kern="1200" dirty="0">
              <a:hlinkClick xmlns:r="http://schemas.openxmlformats.org/officeDocument/2006/relationships" r:id="rId1"/>
            </a:rPr>
            <a:t>estagio@unifateb.edu.br</a:t>
          </a:r>
          <a:r>
            <a:rPr lang="pt-BR" sz="1400" kern="1200" dirty="0"/>
            <a:t> informando o nome da empresa.</a:t>
          </a:r>
        </a:p>
      </dsp:txBody>
      <dsp:txXfrm rot="5400000">
        <a:off x="856" y="812799"/>
        <a:ext cx="2224358" cy="2438400"/>
      </dsp:txXfrm>
    </dsp:sp>
    <dsp:sp modelId="{DE8ED6CA-F656-4BA9-8F6B-4043D2E811E5}">
      <dsp:nvSpPr>
        <dsp:cNvPr id="0" name=""/>
        <dsp:cNvSpPr/>
      </dsp:nvSpPr>
      <dsp:spPr>
        <a:xfrm rot="16200000">
          <a:off x="1472219" y="919820"/>
          <a:ext cx="4064000" cy="2224358"/>
        </a:xfrm>
        <a:prstGeom prst="flowChartManualOperation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0" rIns="115652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Termo de Estágio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Documento que formaliza o seu estágio com a unidade concedente.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Pode ser realizado  download pelo site da UNIFATEB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400" kern="1200" dirty="0"/>
        </a:p>
      </dsp:txBody>
      <dsp:txXfrm rot="5400000">
        <a:off x="2392040" y="812799"/>
        <a:ext cx="2224358" cy="2438400"/>
      </dsp:txXfrm>
    </dsp:sp>
    <dsp:sp modelId="{DAABA7E5-E7FA-4699-8D2D-BE9E1E831C7D}">
      <dsp:nvSpPr>
        <dsp:cNvPr id="0" name=""/>
        <dsp:cNvSpPr/>
      </dsp:nvSpPr>
      <dsp:spPr>
        <a:xfrm rot="16200000">
          <a:off x="3863405" y="919820"/>
          <a:ext cx="4064000" cy="2224358"/>
        </a:xfrm>
        <a:prstGeom prst="flowChartManualOperation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0" rIns="115652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Relatórios e folha registro de horas</a:t>
          </a:r>
          <a:endParaRPr lang="pt-B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Devem ser apresentados de acordo com a solicitação do professor orientador.</a:t>
          </a:r>
        </a:p>
      </dsp:txBody>
      <dsp:txXfrm rot="5400000">
        <a:off x="4783226" y="812799"/>
        <a:ext cx="2224358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23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69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92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3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10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9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8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78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95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37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95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C741D-24E0-4ADA-876C-5D46E9086DD0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49F77-A197-4D85-9065-1E9A35F9D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11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egislacao.planalto.gov.br/legisla/legislacao.nsf/Viw_Identificacao/lei%2011.788-2008?OpenDocumen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CD56359-4939-41FF-BCCA-A489F9E50C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8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AC6D687-4526-4992-97A8-37744AD670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1AB997BB-8FB0-495B-ADE8-FDE80F27DA8C}"/>
              </a:ext>
            </a:extLst>
          </p:cNvPr>
          <p:cNvSpPr txBox="1">
            <a:spLocks/>
          </p:cNvSpPr>
          <p:nvPr/>
        </p:nvSpPr>
        <p:spPr>
          <a:xfrm>
            <a:off x="457200" y="893202"/>
            <a:ext cx="8229600" cy="68580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latin typeface="+mn-lt"/>
              </a:rPr>
              <a:t>Termo de Compromisso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DC9A5A44-D6DE-4AC5-9319-834974EFBC38}"/>
              </a:ext>
            </a:extLst>
          </p:cNvPr>
          <p:cNvSpPr txBox="1">
            <a:spLocks/>
          </p:cNvSpPr>
          <p:nvPr/>
        </p:nvSpPr>
        <p:spPr>
          <a:xfrm>
            <a:off x="457200" y="1776725"/>
            <a:ext cx="8229600" cy="47221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- </a:t>
            </a:r>
            <a:r>
              <a:rPr lang="pt-BR" sz="2400" dirty="0"/>
              <a:t>3 VIAS DE CADA - Termo de compromisso preenchido corretamente com carimbo e assinatura do representante legal da empresa.  A UNIFATEB terá 48h úteis para coletar assinaturas e os termos ficarão arquivados na IES.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400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084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80E4EB0-1A0D-4617-9494-B9698546B4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C3F00F-8427-4B71-911F-35688B2A31EC}"/>
              </a:ext>
            </a:extLst>
          </p:cNvPr>
          <p:cNvSpPr txBox="1">
            <a:spLocks/>
          </p:cNvSpPr>
          <p:nvPr/>
        </p:nvSpPr>
        <p:spPr>
          <a:xfrm>
            <a:off x="359532" y="532904"/>
            <a:ext cx="8424936" cy="86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latin typeface="+mn-lt"/>
              </a:rPr>
              <a:t>Fluxo das informações- Whats 042 98405-4866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6DCE71-1A6E-4E2F-9253-6D9713EC7189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8BCF9F53-0D36-45B3-94BD-0057169E8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2213446"/>
              </p:ext>
            </p:extLst>
          </p:nvPr>
        </p:nvGraphicFramePr>
        <p:xfrm>
          <a:off x="755576" y="1193800"/>
          <a:ext cx="70084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3414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073A99E-79A3-4BAD-8418-F6D2339F8F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DAC7D0-F841-472F-ABC3-817E50C95811}"/>
              </a:ext>
            </a:extLst>
          </p:cNvPr>
          <p:cNvSpPr txBox="1">
            <a:spLocks/>
          </p:cNvSpPr>
          <p:nvPr/>
        </p:nvSpPr>
        <p:spPr>
          <a:xfrm>
            <a:off x="395536" y="1340768"/>
            <a:ext cx="8248659" cy="44162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Escolha da empresa: verificar a possibilidade de realizar estágio na instituição. Se não houver convênio entre UNIFATEB e Instituição, providenciar;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Termo de contrato de Estágio: firmar o termo entre o aluno e a empresa no período do estágio;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Plano de estágio: deve ser feito sob supervisão do professor orientador UNIFATEB contemplando as atividades e cronogramas do estágio;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Ficha de frequência: deve ser assinada em toda permanência do aluno estagiário no local de estágio, apresentada ao professor orientador e arquivada no final do estágio;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Relatório: deve ser confeccionado de acordo com a orientação do Professor orientador UNIFATEB e arquivado no final do estágio;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Cumprir as normas estabelecidas;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/>
              <a:t>Prezar pela ética.</a:t>
            </a:r>
          </a:p>
          <a:p>
            <a:pPr marL="0" indent="0" algn="ctr">
              <a:buNone/>
            </a:pPr>
            <a:r>
              <a:rPr lang="pt-BR" sz="3200" b="1" dirty="0"/>
              <a:t>O ARQUIVO DOS DOCUMENTOS SERÁ VIA UNIMESTRE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0D64486-E65F-4DEE-BF9A-9846902F95BE}"/>
              </a:ext>
            </a:extLst>
          </p:cNvPr>
          <p:cNvSpPr txBox="1">
            <a:spLocks/>
          </p:cNvSpPr>
          <p:nvPr/>
        </p:nvSpPr>
        <p:spPr>
          <a:xfrm>
            <a:off x="2123728" y="69269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err="1">
                <a:latin typeface="+mn-lt"/>
              </a:rPr>
              <a:t>Check</a:t>
            </a:r>
            <a:r>
              <a:rPr lang="pt-BR" sz="3200" b="1" dirty="0">
                <a:latin typeface="+mn-lt"/>
              </a:rPr>
              <a:t> </a:t>
            </a:r>
            <a:r>
              <a:rPr lang="pt-BR" sz="3200" b="1" dirty="0" err="1">
                <a:latin typeface="+mn-lt"/>
              </a:rPr>
              <a:t>List</a:t>
            </a:r>
            <a:r>
              <a:rPr lang="pt-BR" sz="3200" b="1" dirty="0">
                <a:latin typeface="+mn-lt"/>
              </a:rPr>
              <a:t> Estágio Obrigatório</a:t>
            </a:r>
          </a:p>
        </p:txBody>
      </p:sp>
    </p:spTree>
    <p:extLst>
      <p:ext uri="{BB962C8B-B14F-4D97-AF65-F5344CB8AC3E}">
        <p14:creationId xmlns:p14="http://schemas.microsoft.com/office/powerpoint/2010/main" val="2169902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4732CA5-3B45-4A37-B4DC-79DC62537C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2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96B8B0F-7DA9-429B-97D7-3E2EC031AE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C77905-3983-4349-8579-8C56D9F4D855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2400" dirty="0"/>
              <a:t>O estágio é um componente curricular que pode ser </a:t>
            </a:r>
            <a:r>
              <a:rPr lang="pt-BR" sz="2400" u="sng" dirty="0"/>
              <a:t>obrigatório ou não obrigatório</a:t>
            </a:r>
            <a:r>
              <a:rPr lang="pt-BR" sz="2400" dirty="0"/>
              <a:t> que visa à implementação do desempenho profissional do aluno por meio da experiência e vivência das práticas em campo, propiciando ao acadêmico aprimoramento profissional na sua área de estudo.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</p:txBody>
      </p:sp>
      <p:pic>
        <p:nvPicPr>
          <p:cNvPr id="4" name="Picture 2" descr="C:\Users\recepcao\Desktop\estágios image.jpg">
            <a:extLst>
              <a:ext uri="{FF2B5EF4-FFF2-40B4-BE49-F238E27FC236}">
                <a16:creationId xmlns:a16="http://schemas.microsoft.com/office/drawing/2014/main" id="{2A90E5CF-1F28-4BC3-9D21-C0842B5D4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971" y="3447964"/>
            <a:ext cx="2160240" cy="216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2B97AAF8-FE3C-4A66-AEB3-74B04846610B}"/>
              </a:ext>
            </a:extLst>
          </p:cNvPr>
          <p:cNvSpPr txBox="1">
            <a:spLocks/>
          </p:cNvSpPr>
          <p:nvPr/>
        </p:nvSpPr>
        <p:spPr>
          <a:xfrm>
            <a:off x="457200" y="709810"/>
            <a:ext cx="5194920" cy="70296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  <a:cs typeface="Arial" panose="020B0604020202020204" pitchFamily="34" charset="0"/>
              </a:rPr>
              <a:t>O que é o Estágio?</a:t>
            </a:r>
          </a:p>
        </p:txBody>
      </p:sp>
    </p:spTree>
    <p:extLst>
      <p:ext uri="{BB962C8B-B14F-4D97-AF65-F5344CB8AC3E}">
        <p14:creationId xmlns:p14="http://schemas.microsoft.com/office/powerpoint/2010/main" val="176203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9C16A7F-0CB6-4EB2-9F63-341D04BF29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794EF23F-C2E6-4B7C-A9F1-E4317867B7C0}"/>
              </a:ext>
            </a:extLst>
          </p:cNvPr>
          <p:cNvSpPr txBox="1">
            <a:spLocks/>
          </p:cNvSpPr>
          <p:nvPr/>
        </p:nvSpPr>
        <p:spPr>
          <a:xfrm>
            <a:off x="1110443" y="761412"/>
            <a:ext cx="6923112" cy="936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u="sng" dirty="0">
                <a:latin typeface="+mn-lt"/>
              </a:rPr>
              <a:t>LEI DE ESTÁGIO </a:t>
            </a:r>
            <a:r>
              <a:rPr lang="pt-BR" sz="2800" b="1" u="sng" dirty="0"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Nº 11.788, DE  25 DE SETEMBRO DE 2008.</a:t>
            </a:r>
            <a:endParaRPr lang="pt-BR" sz="2800" b="1" u="sng" dirty="0">
              <a:latin typeface="+mn-lt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1A857459-7100-468F-BD6E-0218BC830CF8}"/>
              </a:ext>
            </a:extLst>
          </p:cNvPr>
          <p:cNvSpPr txBox="1">
            <a:spLocks/>
          </p:cNvSpPr>
          <p:nvPr/>
        </p:nvSpPr>
        <p:spPr>
          <a:xfrm>
            <a:off x="457199" y="191683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2600" dirty="0"/>
              <a:t>-Carga Horária máxima diária: 6h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600" dirty="0"/>
              <a:t>-Carga Horária máxima semanal: 30h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600" dirty="0"/>
          </a:p>
          <a:p>
            <a:pPr algn="just">
              <a:buFontTx/>
              <a:buChar char="-"/>
            </a:pPr>
            <a:r>
              <a:rPr lang="pt-BR" sz="2600" dirty="0"/>
              <a:t>O tempo máximo de estágio na mesma Empresa é de </a:t>
            </a:r>
            <a:r>
              <a:rPr lang="pt-BR" sz="2600" b="1" dirty="0"/>
              <a:t>dois anos</a:t>
            </a:r>
            <a:r>
              <a:rPr lang="pt-BR" sz="2600" dirty="0"/>
              <a:t>, exceto quando tratar-se de estagiário portador de deficiência;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830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095DE2C-805D-4466-A47F-3E956E6D5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5498B1D7-8CE0-4F4B-9CF0-EF1890E4DEEF}"/>
              </a:ext>
            </a:extLst>
          </p:cNvPr>
          <p:cNvSpPr txBox="1">
            <a:spLocks/>
          </p:cNvSpPr>
          <p:nvPr/>
        </p:nvSpPr>
        <p:spPr>
          <a:xfrm>
            <a:off x="457200" y="620688"/>
            <a:ext cx="7859216" cy="9409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Quem são os responsáveis pelo estágio na Instituição?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63FA910-A35C-479B-83F6-9E171F8E23D3}"/>
              </a:ext>
            </a:extLst>
          </p:cNvPr>
          <p:cNvSpPr txBox="1">
            <a:spLocks/>
          </p:cNvSpPr>
          <p:nvPr/>
        </p:nvSpPr>
        <p:spPr>
          <a:xfrm>
            <a:off x="462100" y="2357190"/>
            <a:ext cx="8229600" cy="37052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/>
              <a:t>Coordenador de Estágio</a:t>
            </a:r>
          </a:p>
          <a:p>
            <a:endParaRPr lang="pt-BR" sz="3000" dirty="0"/>
          </a:p>
          <a:p>
            <a:r>
              <a:rPr lang="pt-BR" sz="3000" dirty="0"/>
              <a:t>Coordenador de Curso</a:t>
            </a:r>
          </a:p>
          <a:p>
            <a:pPr marL="0" indent="0">
              <a:buNone/>
            </a:pPr>
            <a:endParaRPr lang="pt-BR" sz="3000" dirty="0"/>
          </a:p>
          <a:p>
            <a:r>
              <a:rPr lang="pt-BR" sz="3000" dirty="0"/>
              <a:t>Orientador de Estágio - Professor</a:t>
            </a:r>
          </a:p>
          <a:p>
            <a:pPr marL="0" indent="0">
              <a:buFont typeface="Arial" panose="020B0604020202020204" pitchFamily="34" charset="0"/>
              <a:buNone/>
            </a:pPr>
            <a:br>
              <a:rPr lang="pt-BR" sz="3800" dirty="0"/>
            </a:br>
            <a:endParaRPr lang="pt-BR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727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EC071E1-498F-4389-8C35-3EEC1F67F1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D51AE2-F2B1-4B60-A311-5A38454E385F}"/>
              </a:ext>
            </a:extLst>
          </p:cNvPr>
          <p:cNvSpPr txBox="1">
            <a:spLocks/>
          </p:cNvSpPr>
          <p:nvPr/>
        </p:nvSpPr>
        <p:spPr>
          <a:xfrm>
            <a:off x="457200" y="1711349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Convênios: Cadastro e Controle Geral de empresas/instituições; </a:t>
            </a:r>
          </a:p>
          <a:p>
            <a:r>
              <a:rPr lang="pt-BR" dirty="0"/>
              <a:t>Organização e assinatura dos termos;</a:t>
            </a:r>
          </a:p>
          <a:p>
            <a:r>
              <a:rPr lang="pt-BR" dirty="0"/>
              <a:t>Contato com instituições cadastradas;</a:t>
            </a:r>
          </a:p>
          <a:p>
            <a:r>
              <a:rPr lang="pt-BR" dirty="0"/>
              <a:t>Suporte ao Estágio Obrigatório;</a:t>
            </a:r>
          </a:p>
          <a:p>
            <a:r>
              <a:rPr lang="pt-BR" dirty="0"/>
              <a:t>Suporte ao Estágio Não Obrigatório (remunerado).</a:t>
            </a:r>
          </a:p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B805E02-EB88-4307-BB80-C7FA6E399742}"/>
              </a:ext>
            </a:extLst>
          </p:cNvPr>
          <p:cNvSpPr txBox="1">
            <a:spLocks/>
          </p:cNvSpPr>
          <p:nvPr/>
        </p:nvSpPr>
        <p:spPr>
          <a:xfrm>
            <a:off x="778460" y="731837"/>
            <a:ext cx="8640960" cy="9795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Atribuições do Coordenador de Estágio</a:t>
            </a:r>
          </a:p>
        </p:txBody>
      </p:sp>
    </p:spTree>
    <p:extLst>
      <p:ext uri="{BB962C8B-B14F-4D97-AF65-F5344CB8AC3E}">
        <p14:creationId xmlns:p14="http://schemas.microsoft.com/office/powerpoint/2010/main" val="117950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34E9DEE-8C0F-49F7-99BD-44C9F204C1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1F770268-345C-44E3-9586-53D2D45D2159}"/>
              </a:ext>
            </a:extLst>
          </p:cNvPr>
          <p:cNvSpPr txBox="1">
            <a:spLocks/>
          </p:cNvSpPr>
          <p:nvPr/>
        </p:nvSpPr>
        <p:spPr>
          <a:xfrm>
            <a:off x="142963" y="767841"/>
            <a:ext cx="9253573" cy="7889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latin typeface="+mn-lt"/>
              </a:rPr>
              <a:t>Atribuições do Professor Orientador de estágio obrigatório: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450D0299-64D6-4ADC-82B3-3F5C9697F521}"/>
              </a:ext>
            </a:extLst>
          </p:cNvPr>
          <p:cNvSpPr txBox="1">
            <a:spLocks/>
          </p:cNvSpPr>
          <p:nvPr/>
        </p:nvSpPr>
        <p:spPr>
          <a:xfrm>
            <a:off x="466455" y="1556792"/>
            <a:ext cx="8003232" cy="42813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Acompanhar o desenvolvimento dos trabalhos dos alunos durante o estágio;</a:t>
            </a:r>
          </a:p>
          <a:p>
            <a:r>
              <a:rPr lang="pt-BR" dirty="0"/>
              <a:t>Indicar bibliografia e outras fontes de consulta;</a:t>
            </a:r>
          </a:p>
          <a:p>
            <a:r>
              <a:rPr lang="pt-BR" dirty="0"/>
              <a:t>Avaliar os relatórios entregues pelos alunos e pela empresa;</a:t>
            </a:r>
          </a:p>
          <a:p>
            <a:r>
              <a:rPr lang="pt-BR" dirty="0"/>
              <a:t>Verificar a ficha de frequência e demais das orientações pertinentes ao estágio;</a:t>
            </a:r>
          </a:p>
          <a:p>
            <a:r>
              <a:rPr lang="pt-BR" dirty="0"/>
              <a:t>Avaliar o estagiário, indicando, se necessário for, as alterações das atividades e relatório.</a:t>
            </a:r>
          </a:p>
        </p:txBody>
      </p:sp>
    </p:spTree>
    <p:extLst>
      <p:ext uri="{BB962C8B-B14F-4D97-AF65-F5344CB8AC3E}">
        <p14:creationId xmlns:p14="http://schemas.microsoft.com/office/powerpoint/2010/main" val="200110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385D2A5-5515-4BF8-B779-613A7E5D2B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88F69C54-6B6D-4A61-8978-78E5ED86D0C8}"/>
              </a:ext>
            </a:extLst>
          </p:cNvPr>
          <p:cNvSpPr txBox="1">
            <a:spLocks/>
          </p:cNvSpPr>
          <p:nvPr/>
        </p:nvSpPr>
        <p:spPr>
          <a:xfrm>
            <a:off x="1146446" y="613924"/>
            <a:ext cx="7025953" cy="13029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latin typeface="+mn-lt"/>
              </a:rPr>
              <a:t>Atribuições do Supervisor onde o estágio é realizado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AE1220D9-1E47-4AF2-9CFE-DE86C278993C}"/>
              </a:ext>
            </a:extLst>
          </p:cNvPr>
          <p:cNvSpPr txBox="1">
            <a:spLocks/>
          </p:cNvSpPr>
          <p:nvPr/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Apresentar e auxiliar o aluno estagiário na empresa;</a:t>
            </a:r>
          </a:p>
          <a:p>
            <a:r>
              <a:rPr lang="pt-BR" dirty="0"/>
              <a:t>Orientar, acompanhar e organizar as atividades práticas do estagiário na empresa;</a:t>
            </a:r>
          </a:p>
          <a:p>
            <a:r>
              <a:rPr lang="pt-BR" dirty="0"/>
              <a:t>Oferecer os meios necessários à realização de seus trabalhos; </a:t>
            </a:r>
          </a:p>
          <a:p>
            <a:r>
              <a:rPr lang="pt-BR" dirty="0"/>
              <a:t>Auxiliar o estagiário nas suas dificuldades;</a:t>
            </a:r>
          </a:p>
          <a:p>
            <a:r>
              <a:rPr lang="pt-BR" dirty="0"/>
              <a:t>Manter contato com a UNIFATEB, quando necessário;</a:t>
            </a:r>
          </a:p>
          <a:p>
            <a:r>
              <a:rPr lang="pt-BR" dirty="0"/>
              <a:t>Preencher as Fichas de Avaliação de Estágio.</a:t>
            </a:r>
          </a:p>
        </p:txBody>
      </p:sp>
    </p:spTree>
    <p:extLst>
      <p:ext uri="{BB962C8B-B14F-4D97-AF65-F5344CB8AC3E}">
        <p14:creationId xmlns:p14="http://schemas.microsoft.com/office/powerpoint/2010/main" val="154730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FC9D682-15B0-4DCD-8EA9-4BC0632617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8B780EDE-5861-4552-BCDD-C9C225C59EEF}"/>
              </a:ext>
            </a:extLst>
          </p:cNvPr>
          <p:cNvSpPr txBox="1">
            <a:spLocks/>
          </p:cNvSpPr>
          <p:nvPr/>
        </p:nvSpPr>
        <p:spPr>
          <a:xfrm>
            <a:off x="457200" y="252519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600" b="1" dirty="0">
              <a:latin typeface="+mn-lt"/>
            </a:endParaRPr>
          </a:p>
          <a:p>
            <a:pPr algn="ctr"/>
            <a:r>
              <a:rPr lang="pt-BR" sz="3600" b="1" dirty="0">
                <a:latin typeface="+mn-lt"/>
              </a:rPr>
              <a:t>Atribuições do Aluno Estagiário: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EBED954-0C66-4D3E-B3F3-D1C45DB5115B}"/>
              </a:ext>
            </a:extLst>
          </p:cNvPr>
          <p:cNvSpPr txBox="1">
            <a:spLocks/>
          </p:cNvSpPr>
          <p:nvPr/>
        </p:nvSpPr>
        <p:spPr>
          <a:xfrm>
            <a:off x="457200" y="1609092"/>
            <a:ext cx="8229600" cy="420933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Identificar a empresa onde irá desenvolver o estágio; </a:t>
            </a:r>
          </a:p>
          <a:p>
            <a:r>
              <a:rPr lang="pt-BR" dirty="0"/>
              <a:t>Providenciar documentação solicitada acatando as exigências legais;</a:t>
            </a:r>
          </a:p>
          <a:p>
            <a:r>
              <a:rPr lang="pt-BR" dirty="0"/>
              <a:t> Identificar o responsável pela supervisão dos trabalhos a serem desenvolvidos na instituição concedente de estagio;</a:t>
            </a:r>
          </a:p>
          <a:p>
            <a:r>
              <a:rPr lang="pt-BR" dirty="0"/>
              <a:t>Comparecer aos encontros com seu orientador de estágio, cumprindo as tarefas que lhe forem atribuídas;</a:t>
            </a:r>
          </a:p>
          <a:p>
            <a:r>
              <a:rPr lang="pt-BR" dirty="0"/>
              <a:t>Apresentar ao professor orientador da UNIFATEB os Relatórios de Estágio.</a:t>
            </a:r>
          </a:p>
        </p:txBody>
      </p:sp>
    </p:spTree>
    <p:extLst>
      <p:ext uri="{BB962C8B-B14F-4D97-AF65-F5344CB8AC3E}">
        <p14:creationId xmlns:p14="http://schemas.microsoft.com/office/powerpoint/2010/main" val="385925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C4C2C3D-8986-4E4F-941E-1A01F0C40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AB0E6759-A4C2-4192-8A22-132FCC2507E8}"/>
              </a:ext>
            </a:extLst>
          </p:cNvPr>
          <p:cNvSpPr txBox="1">
            <a:spLocks/>
          </p:cNvSpPr>
          <p:nvPr/>
        </p:nvSpPr>
        <p:spPr>
          <a:xfrm>
            <a:off x="431602" y="86339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+mn-lt"/>
              </a:rPr>
              <a:t>Convenio de Estágio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5E83F5B-079E-428D-A109-30AB37E6EADA}"/>
              </a:ext>
            </a:extLst>
          </p:cNvPr>
          <p:cNvSpPr txBox="1">
            <a:spLocks/>
          </p:cNvSpPr>
          <p:nvPr/>
        </p:nvSpPr>
        <p:spPr>
          <a:xfrm>
            <a:off x="431602" y="1508855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- </a:t>
            </a:r>
            <a:r>
              <a:rPr lang="pt-BR" sz="2000" dirty="0"/>
              <a:t>2 VIAS - caso a empresa não possua convênio com a UNIFATEB o mesmo deverá ser cadastrado e arquivado junto a Coordenação de Estágio. A UNIFATEB terá 48h úteis para coletar assinaturas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313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638</Words>
  <Application>Microsoft Office PowerPoint</Application>
  <PresentationFormat>Apresentação na tela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Kamila Tozetto Biscaia</dc:creator>
  <cp:lastModifiedBy>Joyce Maiara Gonçalves</cp:lastModifiedBy>
  <cp:revision>2</cp:revision>
  <dcterms:created xsi:type="dcterms:W3CDTF">2023-01-06T19:21:00Z</dcterms:created>
  <dcterms:modified xsi:type="dcterms:W3CDTF">2023-03-13T19:29:49Z</dcterms:modified>
</cp:coreProperties>
</file>