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8" r:id="rId4"/>
    <p:sldId id="260" r:id="rId5"/>
    <p:sldId id="259" r:id="rId6"/>
    <p:sldId id="261" r:id="rId7"/>
    <p:sldId id="262" r:id="rId8"/>
    <p:sldId id="263" r:id="rId9"/>
    <p:sldId id="264" r:id="rId10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150" d="100"/>
          <a:sy n="150" d="100"/>
        </p:scale>
        <p:origin x="47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913305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1"/>
          <p:cNvSpPr/>
          <p:nvPr/>
        </p:nvSpPr>
        <p:spPr>
          <a:xfrm>
            <a:off x="914400" y="1691640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kern="0" spc="250" dirty="0">
                <a:solidFill>
                  <a:srgbClr val="A8CE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TRABALHO DE CONCLUSÃO DE CURSO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640080" y="2121408"/>
            <a:ext cx="786384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000" b="1" kern="0" spc="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TÍTULO DO TRABALHO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914400" y="3200400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i="1" dirty="0">
                <a:solidFill>
                  <a:srgbClr val="DFF0E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Subtítulo do trabalho (se houver)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914400" y="3886200"/>
            <a:ext cx="73152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17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Nome do Acadêmico</a:t>
            </a:r>
            <a:endParaRPr lang="en-US" sz="1700" dirty="0"/>
          </a:p>
          <a:p>
            <a:pPr marL="0" indent="0" algn="ctr">
              <a:lnSpc>
                <a:spcPct val="120000"/>
              </a:lnSpc>
              <a:buNone/>
            </a:pPr>
            <a:r>
              <a:rPr lang="en-US" sz="1200" dirty="0">
                <a:solidFill>
                  <a:srgbClr val="DFF0E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Orientador(a): Prof.(a) Nome do Orientador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914400" y="475488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kern="0" spc="50" dirty="0">
                <a:solidFill>
                  <a:srgbClr val="BFE3C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Curso de [Nome do Curso]  •  Telêmaco Borba – PR  •  2026</a:t>
            </a:r>
            <a:endParaRPr lang="en-US" sz="1000" dirty="0"/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F2DF98C3-51B4-5CBD-1392-33F9F6B0495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27297" y="359750"/>
            <a:ext cx="4089406" cy="1299886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502920"/>
            <a:ext cx="73152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kern="0" spc="50" dirty="0">
                <a:solidFill>
                  <a:srgbClr val="0B4A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SUMÁRIO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566928" y="1554480"/>
            <a:ext cx="566928" cy="566928"/>
          </a:xfrm>
          <a:prstGeom prst="ellipse">
            <a:avLst/>
          </a:prstGeom>
          <a:solidFill>
            <a:srgbClr val="2E9E6B"/>
          </a:solidFill>
          <a:ln/>
          <a:effectLst>
            <a:outerShdw blurRad="88900" dist="38100" dir="5400000" algn="bl" rotWithShape="0">
              <a:srgbClr val="000000">
                <a:alpha val="18000"/>
              </a:srgbClr>
            </a:outerShdw>
          </a:effectLst>
        </p:spPr>
      </p:sp>
      <p:sp>
        <p:nvSpPr>
          <p:cNvPr id="4" name="Shape 2"/>
          <p:cNvSpPr/>
          <p:nvPr/>
        </p:nvSpPr>
        <p:spPr>
          <a:xfrm>
            <a:off x="987552" y="1517904"/>
            <a:ext cx="182880" cy="182880"/>
          </a:xfrm>
          <a:prstGeom prst="ellipse">
            <a:avLst/>
          </a:prstGeom>
          <a:solidFill>
            <a:srgbClr val="A8CE3A"/>
          </a:solidFill>
          <a:ln/>
        </p:spPr>
      </p:sp>
      <p:sp>
        <p:nvSpPr>
          <p:cNvPr id="5" name="Text 3"/>
          <p:cNvSpPr/>
          <p:nvPr/>
        </p:nvSpPr>
        <p:spPr>
          <a:xfrm>
            <a:off x="566928" y="1554480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2600" dirty="0"/>
          </a:p>
        </p:txBody>
      </p:sp>
      <p:sp>
        <p:nvSpPr>
          <p:cNvPr id="6" name="Text 4"/>
          <p:cNvSpPr/>
          <p:nvPr/>
        </p:nvSpPr>
        <p:spPr>
          <a:xfrm>
            <a:off x="1316736" y="1508760"/>
            <a:ext cx="32004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1C2B2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Introdução</a:t>
            </a:r>
            <a:endParaRPr lang="en-US" sz="1700" dirty="0"/>
          </a:p>
        </p:txBody>
      </p:sp>
      <p:sp>
        <p:nvSpPr>
          <p:cNvPr id="7" name="Shape 5"/>
          <p:cNvSpPr/>
          <p:nvPr/>
        </p:nvSpPr>
        <p:spPr>
          <a:xfrm>
            <a:off x="566928" y="2514600"/>
            <a:ext cx="566928" cy="566928"/>
          </a:xfrm>
          <a:prstGeom prst="ellipse">
            <a:avLst/>
          </a:prstGeom>
          <a:solidFill>
            <a:srgbClr val="2E9E6B"/>
          </a:solidFill>
          <a:ln/>
          <a:effectLst>
            <a:outerShdw blurRad="88900" dist="38100" dir="5400000" algn="bl" rotWithShape="0">
              <a:srgbClr val="000000">
                <a:alpha val="18000"/>
              </a:srgbClr>
            </a:outerShdw>
          </a:effectLst>
        </p:spPr>
      </p:sp>
      <p:sp>
        <p:nvSpPr>
          <p:cNvPr id="8" name="Shape 6"/>
          <p:cNvSpPr/>
          <p:nvPr/>
        </p:nvSpPr>
        <p:spPr>
          <a:xfrm>
            <a:off x="987552" y="2478024"/>
            <a:ext cx="182880" cy="182880"/>
          </a:xfrm>
          <a:prstGeom prst="ellipse">
            <a:avLst/>
          </a:prstGeom>
          <a:solidFill>
            <a:srgbClr val="A8CE3A"/>
          </a:solidFill>
          <a:ln/>
        </p:spPr>
      </p:sp>
      <p:sp>
        <p:nvSpPr>
          <p:cNvPr id="9" name="Text 7"/>
          <p:cNvSpPr/>
          <p:nvPr/>
        </p:nvSpPr>
        <p:spPr>
          <a:xfrm>
            <a:off x="566928" y="2514600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2600" dirty="0"/>
          </a:p>
        </p:txBody>
      </p:sp>
      <p:sp>
        <p:nvSpPr>
          <p:cNvPr id="10" name="Text 8"/>
          <p:cNvSpPr/>
          <p:nvPr/>
        </p:nvSpPr>
        <p:spPr>
          <a:xfrm>
            <a:off x="1316736" y="2468880"/>
            <a:ext cx="32004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 err="1">
                <a:solidFill>
                  <a:srgbClr val="1C2B2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Metodologia</a:t>
            </a:r>
            <a:endParaRPr lang="en-US" sz="1700" dirty="0"/>
          </a:p>
        </p:txBody>
      </p:sp>
      <p:sp>
        <p:nvSpPr>
          <p:cNvPr id="11" name="Shape 9"/>
          <p:cNvSpPr/>
          <p:nvPr/>
        </p:nvSpPr>
        <p:spPr>
          <a:xfrm>
            <a:off x="566928" y="3474720"/>
            <a:ext cx="566928" cy="566928"/>
          </a:xfrm>
          <a:prstGeom prst="ellipse">
            <a:avLst/>
          </a:prstGeom>
          <a:solidFill>
            <a:srgbClr val="2E9E6B"/>
          </a:solidFill>
          <a:ln/>
          <a:effectLst>
            <a:outerShdw blurRad="88900" dist="38100" dir="5400000" algn="bl" rotWithShape="0">
              <a:srgbClr val="000000">
                <a:alpha val="18000"/>
              </a:srgbClr>
            </a:outerShdw>
          </a:effectLst>
        </p:spPr>
      </p:sp>
      <p:sp>
        <p:nvSpPr>
          <p:cNvPr id="12" name="Shape 10"/>
          <p:cNvSpPr/>
          <p:nvPr/>
        </p:nvSpPr>
        <p:spPr>
          <a:xfrm>
            <a:off x="987552" y="3438144"/>
            <a:ext cx="182880" cy="182880"/>
          </a:xfrm>
          <a:prstGeom prst="ellipse">
            <a:avLst/>
          </a:prstGeom>
          <a:solidFill>
            <a:srgbClr val="A8CE3A"/>
          </a:solidFill>
          <a:ln/>
        </p:spPr>
      </p:sp>
      <p:sp>
        <p:nvSpPr>
          <p:cNvPr id="13" name="Text 11"/>
          <p:cNvSpPr/>
          <p:nvPr/>
        </p:nvSpPr>
        <p:spPr>
          <a:xfrm>
            <a:off x="566928" y="3474720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2600" dirty="0"/>
          </a:p>
        </p:txBody>
      </p:sp>
      <p:sp>
        <p:nvSpPr>
          <p:cNvPr id="14" name="Text 12"/>
          <p:cNvSpPr/>
          <p:nvPr/>
        </p:nvSpPr>
        <p:spPr>
          <a:xfrm>
            <a:off x="1316736" y="3429000"/>
            <a:ext cx="32004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 err="1">
                <a:solidFill>
                  <a:srgbClr val="1C2B26"/>
                </a:solidFill>
                <a:latin typeface="Arial" pitchFamily="34" charset="0"/>
                <a:cs typeface="Arial" pitchFamily="34" charset="-120"/>
              </a:rPr>
              <a:t>Referencial</a:t>
            </a:r>
            <a:r>
              <a:rPr lang="en-US" sz="1700" b="1" dirty="0">
                <a:solidFill>
                  <a:srgbClr val="1C2B26"/>
                </a:solidFill>
                <a:latin typeface="Arial" pitchFamily="34" charset="0"/>
                <a:cs typeface="Arial" pitchFamily="34" charset="-120"/>
              </a:rPr>
              <a:t> </a:t>
            </a:r>
            <a:r>
              <a:rPr lang="en-US" sz="1700" b="1" dirty="0" err="1">
                <a:solidFill>
                  <a:srgbClr val="1C2B26"/>
                </a:solidFill>
                <a:latin typeface="Arial" pitchFamily="34" charset="0"/>
                <a:cs typeface="Arial" pitchFamily="34" charset="-120"/>
              </a:rPr>
              <a:t>Teórico</a:t>
            </a:r>
            <a:endParaRPr lang="en-US" sz="1700" dirty="0"/>
          </a:p>
        </p:txBody>
      </p:sp>
      <p:sp>
        <p:nvSpPr>
          <p:cNvPr id="15" name="Shape 13"/>
          <p:cNvSpPr/>
          <p:nvPr/>
        </p:nvSpPr>
        <p:spPr>
          <a:xfrm>
            <a:off x="4709160" y="1554480"/>
            <a:ext cx="566928" cy="566928"/>
          </a:xfrm>
          <a:prstGeom prst="ellipse">
            <a:avLst/>
          </a:prstGeom>
          <a:solidFill>
            <a:srgbClr val="2E9E6B"/>
          </a:solidFill>
          <a:ln/>
          <a:effectLst>
            <a:outerShdw blurRad="88900" dist="38100" dir="5400000" algn="bl" rotWithShape="0">
              <a:srgbClr val="000000">
                <a:alpha val="18000"/>
              </a:srgbClr>
            </a:outerShdw>
          </a:effectLst>
        </p:spPr>
      </p:sp>
      <p:sp>
        <p:nvSpPr>
          <p:cNvPr id="16" name="Shape 14"/>
          <p:cNvSpPr/>
          <p:nvPr/>
        </p:nvSpPr>
        <p:spPr>
          <a:xfrm>
            <a:off x="5129784" y="1517904"/>
            <a:ext cx="182880" cy="182880"/>
          </a:xfrm>
          <a:prstGeom prst="ellipse">
            <a:avLst/>
          </a:prstGeom>
          <a:solidFill>
            <a:srgbClr val="A8CE3A"/>
          </a:solidFill>
          <a:ln/>
        </p:spPr>
      </p:sp>
      <p:sp>
        <p:nvSpPr>
          <p:cNvPr id="17" name="Text 15"/>
          <p:cNvSpPr/>
          <p:nvPr/>
        </p:nvSpPr>
        <p:spPr>
          <a:xfrm>
            <a:off x="4709160" y="1554480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2600" dirty="0"/>
          </a:p>
        </p:txBody>
      </p:sp>
      <p:sp>
        <p:nvSpPr>
          <p:cNvPr id="18" name="Text 16"/>
          <p:cNvSpPr/>
          <p:nvPr/>
        </p:nvSpPr>
        <p:spPr>
          <a:xfrm>
            <a:off x="5458968" y="1508760"/>
            <a:ext cx="32004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1C2B2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Análise dos Dados</a:t>
            </a:r>
            <a:endParaRPr lang="en-US" sz="1700" dirty="0"/>
          </a:p>
        </p:txBody>
      </p:sp>
      <p:sp>
        <p:nvSpPr>
          <p:cNvPr id="19" name="Shape 17"/>
          <p:cNvSpPr/>
          <p:nvPr/>
        </p:nvSpPr>
        <p:spPr>
          <a:xfrm>
            <a:off x="4709160" y="2514600"/>
            <a:ext cx="566928" cy="566928"/>
          </a:xfrm>
          <a:prstGeom prst="ellipse">
            <a:avLst/>
          </a:prstGeom>
          <a:solidFill>
            <a:srgbClr val="2E9E6B"/>
          </a:solidFill>
          <a:ln/>
          <a:effectLst>
            <a:outerShdw blurRad="88900" dist="38100" dir="5400000" algn="bl" rotWithShape="0">
              <a:srgbClr val="000000">
                <a:alpha val="18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5129784" y="2478024"/>
            <a:ext cx="182880" cy="182880"/>
          </a:xfrm>
          <a:prstGeom prst="ellipse">
            <a:avLst/>
          </a:prstGeom>
          <a:solidFill>
            <a:srgbClr val="A8CE3A"/>
          </a:solidFill>
          <a:ln/>
        </p:spPr>
      </p:sp>
      <p:sp>
        <p:nvSpPr>
          <p:cNvPr id="21" name="Text 19"/>
          <p:cNvSpPr/>
          <p:nvPr/>
        </p:nvSpPr>
        <p:spPr>
          <a:xfrm>
            <a:off x="4709160" y="2514600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2600" dirty="0"/>
          </a:p>
        </p:txBody>
      </p:sp>
      <p:sp>
        <p:nvSpPr>
          <p:cNvPr id="22" name="Text 20"/>
          <p:cNvSpPr/>
          <p:nvPr/>
        </p:nvSpPr>
        <p:spPr>
          <a:xfrm>
            <a:off x="5458968" y="2468880"/>
            <a:ext cx="32004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1C2B2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Considerações Finais</a:t>
            </a:r>
            <a:endParaRPr lang="en-US" sz="1700" dirty="0"/>
          </a:p>
        </p:txBody>
      </p:sp>
      <p:sp>
        <p:nvSpPr>
          <p:cNvPr id="23" name="Shape 21"/>
          <p:cNvSpPr/>
          <p:nvPr/>
        </p:nvSpPr>
        <p:spPr>
          <a:xfrm>
            <a:off x="4709160" y="3474720"/>
            <a:ext cx="566928" cy="566928"/>
          </a:xfrm>
          <a:prstGeom prst="ellipse">
            <a:avLst/>
          </a:prstGeom>
          <a:solidFill>
            <a:srgbClr val="2E9E6B"/>
          </a:solidFill>
          <a:ln/>
          <a:effectLst>
            <a:outerShdw blurRad="88900" dist="38100" dir="5400000" algn="bl" rotWithShape="0">
              <a:srgbClr val="000000">
                <a:alpha val="18000"/>
              </a:srgbClr>
            </a:outerShdw>
          </a:effectLst>
        </p:spPr>
      </p:sp>
      <p:sp>
        <p:nvSpPr>
          <p:cNvPr id="24" name="Shape 22"/>
          <p:cNvSpPr/>
          <p:nvPr/>
        </p:nvSpPr>
        <p:spPr>
          <a:xfrm>
            <a:off x="5129784" y="3438144"/>
            <a:ext cx="182880" cy="182880"/>
          </a:xfrm>
          <a:prstGeom prst="ellipse">
            <a:avLst/>
          </a:prstGeom>
          <a:solidFill>
            <a:srgbClr val="A8CE3A"/>
          </a:solidFill>
          <a:ln/>
        </p:spPr>
      </p:sp>
      <p:sp>
        <p:nvSpPr>
          <p:cNvPr id="25" name="Text 23"/>
          <p:cNvSpPr/>
          <p:nvPr/>
        </p:nvSpPr>
        <p:spPr>
          <a:xfrm>
            <a:off x="4709160" y="3474720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</a:t>
            </a:r>
            <a:endParaRPr lang="en-US" sz="2600" dirty="0"/>
          </a:p>
        </p:txBody>
      </p:sp>
      <p:sp>
        <p:nvSpPr>
          <p:cNvPr id="26" name="Text 24"/>
          <p:cNvSpPr/>
          <p:nvPr/>
        </p:nvSpPr>
        <p:spPr>
          <a:xfrm>
            <a:off x="5458968" y="3429000"/>
            <a:ext cx="32004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1C2B2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Referências</a:t>
            </a:r>
            <a:endParaRPr lang="en-US" sz="1700" dirty="0"/>
          </a:p>
        </p:txBody>
      </p:sp>
      <p:sp>
        <p:nvSpPr>
          <p:cNvPr id="27" name="Text 25"/>
          <p:cNvSpPr/>
          <p:nvPr/>
        </p:nvSpPr>
        <p:spPr>
          <a:xfrm>
            <a:off x="566928" y="4736592"/>
            <a:ext cx="250012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5C6B6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UNIFATEB  •  Trabalho de Conclusão de Curso</a:t>
            </a:r>
            <a:endParaRPr lang="en-US" sz="900" dirty="0"/>
          </a:p>
        </p:txBody>
      </p:sp>
      <p:pic>
        <p:nvPicPr>
          <p:cNvPr id="29" name="Imagem 28">
            <a:extLst>
              <a:ext uri="{FF2B5EF4-FFF2-40B4-BE49-F238E27FC236}">
                <a16:creationId xmlns:a16="http://schemas.microsoft.com/office/drawing/2014/main" id="{C3EBCA45-496A-9FA6-86B0-35797FDCE9F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38739" y="4407407"/>
            <a:ext cx="641257" cy="658369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66928" y="566928"/>
            <a:ext cx="658368" cy="658368"/>
          </a:xfrm>
          <a:prstGeom prst="ellipse">
            <a:avLst/>
          </a:prstGeom>
          <a:solidFill>
            <a:srgbClr val="2E9E6B"/>
          </a:solidFill>
          <a:ln/>
          <a:effectLst>
            <a:outerShdw blurRad="88900" dist="38100" dir="5400000" algn="bl" rotWithShape="0">
              <a:srgbClr val="000000">
                <a:alpha val="18000"/>
              </a:srgbClr>
            </a:outerShdw>
          </a:effectLst>
        </p:spPr>
      </p:sp>
      <p:sp>
        <p:nvSpPr>
          <p:cNvPr id="3" name="Shape 1"/>
          <p:cNvSpPr/>
          <p:nvPr/>
        </p:nvSpPr>
        <p:spPr>
          <a:xfrm>
            <a:off x="1078992" y="530352"/>
            <a:ext cx="182880" cy="182880"/>
          </a:xfrm>
          <a:prstGeom prst="ellipse">
            <a:avLst/>
          </a:prstGeom>
          <a:solidFill>
            <a:srgbClr val="A8CE3A"/>
          </a:solidFill>
          <a:ln/>
        </p:spPr>
      </p:sp>
      <p:sp>
        <p:nvSpPr>
          <p:cNvPr id="4" name="Text 2"/>
          <p:cNvSpPr/>
          <p:nvPr/>
        </p:nvSpPr>
        <p:spPr>
          <a:xfrm>
            <a:off x="566928" y="566928"/>
            <a:ext cx="658368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1435608" y="512064"/>
            <a:ext cx="73152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kern="0" spc="50" dirty="0">
                <a:solidFill>
                  <a:srgbClr val="0B4A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INTRODUÇÃO</a:t>
            </a:r>
            <a:endParaRPr lang="en-US" sz="3000" dirty="0"/>
          </a:p>
        </p:txBody>
      </p:sp>
      <p:sp>
        <p:nvSpPr>
          <p:cNvPr id="6" name="Text 4"/>
          <p:cNvSpPr/>
          <p:nvPr/>
        </p:nvSpPr>
        <p:spPr>
          <a:xfrm>
            <a:off x="585216" y="1627632"/>
            <a:ext cx="79552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500" i="1" dirty="0">
                <a:solidFill>
                  <a:srgbClr val="166E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Apresente o tema, o problema de pesquisa e a justificativa, deixando claros os objetivos do trabalho.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603504" y="2487168"/>
            <a:ext cx="7863840" cy="2011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228600" indent="-228600">
              <a:spcAft>
                <a:spcPts val="800"/>
              </a:spcAft>
              <a:buSzPct val="100000"/>
              <a:buChar char="•"/>
            </a:pPr>
            <a:r>
              <a:rPr lang="en-US" sz="1500" dirty="0">
                <a:solidFill>
                  <a:srgbClr val="1C2B2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Contextualização do tema e delimitação do assunto</a:t>
            </a:r>
            <a:endParaRPr lang="en-US" sz="1500" dirty="0"/>
          </a:p>
          <a:p>
            <a:pPr marL="228600" indent="-228600">
              <a:spcAft>
                <a:spcPts val="800"/>
              </a:spcAft>
              <a:buSzPct val="100000"/>
              <a:buChar char="•"/>
            </a:pPr>
            <a:r>
              <a:rPr lang="en-US" sz="1500" dirty="0">
                <a:solidFill>
                  <a:srgbClr val="1C2B2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Problema de pesquisa / pergunta norteadora</a:t>
            </a:r>
            <a:endParaRPr lang="en-US" sz="1500" dirty="0"/>
          </a:p>
          <a:p>
            <a:pPr marL="228600" indent="-228600">
              <a:spcAft>
                <a:spcPts val="800"/>
              </a:spcAft>
              <a:buSzPct val="100000"/>
              <a:buChar char="•"/>
            </a:pPr>
            <a:r>
              <a:rPr lang="en-US" sz="1500" dirty="0">
                <a:solidFill>
                  <a:srgbClr val="1C2B2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Objetivo geral e objetivos específicos</a:t>
            </a:r>
            <a:endParaRPr lang="en-US" sz="1500" dirty="0"/>
          </a:p>
          <a:p>
            <a:pPr marL="228600" indent="-228600">
              <a:spcAft>
                <a:spcPts val="800"/>
              </a:spcAft>
              <a:buSzPct val="100000"/>
              <a:buChar char="•"/>
            </a:pPr>
            <a:r>
              <a:rPr lang="en-US" sz="1500" dirty="0">
                <a:solidFill>
                  <a:srgbClr val="1C2B2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Justificativa e relevância do estudo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566928" y="473659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5C6B6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UNIFATEB  •  Trabalho de Conclusão de Curso</a:t>
            </a:r>
            <a:endParaRPr lang="en-US" sz="900" dirty="0"/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043B5098-FC24-B2C5-39EF-C770BDBC84F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38739" y="4407407"/>
            <a:ext cx="641257" cy="658369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66928" y="566928"/>
            <a:ext cx="658368" cy="658368"/>
          </a:xfrm>
          <a:prstGeom prst="ellipse">
            <a:avLst/>
          </a:prstGeom>
          <a:solidFill>
            <a:srgbClr val="2E9E6B"/>
          </a:solidFill>
          <a:ln/>
          <a:effectLst>
            <a:outerShdw blurRad="88900" dist="38100" dir="5400000" algn="bl" rotWithShape="0">
              <a:srgbClr val="000000">
                <a:alpha val="18000"/>
              </a:srgbClr>
            </a:outerShdw>
          </a:effectLst>
        </p:spPr>
      </p:sp>
      <p:sp>
        <p:nvSpPr>
          <p:cNvPr id="3" name="Shape 1"/>
          <p:cNvSpPr/>
          <p:nvPr/>
        </p:nvSpPr>
        <p:spPr>
          <a:xfrm>
            <a:off x="1078992" y="530352"/>
            <a:ext cx="182880" cy="182880"/>
          </a:xfrm>
          <a:prstGeom prst="ellipse">
            <a:avLst/>
          </a:prstGeom>
          <a:solidFill>
            <a:srgbClr val="A8CE3A"/>
          </a:solidFill>
          <a:ln/>
        </p:spPr>
      </p:sp>
      <p:sp>
        <p:nvSpPr>
          <p:cNvPr id="4" name="Text 2"/>
          <p:cNvSpPr/>
          <p:nvPr/>
        </p:nvSpPr>
        <p:spPr>
          <a:xfrm>
            <a:off x="566928" y="566928"/>
            <a:ext cx="658368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FFFFFF"/>
                </a:solidFill>
                <a:latin typeface="Arial" pitchFamily="34" charset="0"/>
                <a:cs typeface="Arial" pitchFamily="34" charset="-120"/>
              </a:rPr>
              <a:t>2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1435608" y="512064"/>
            <a:ext cx="73152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kern="0" spc="50" dirty="0">
                <a:solidFill>
                  <a:srgbClr val="0B4A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METODOLOGIA</a:t>
            </a:r>
            <a:endParaRPr lang="en-US" sz="3000" dirty="0"/>
          </a:p>
        </p:txBody>
      </p:sp>
      <p:sp>
        <p:nvSpPr>
          <p:cNvPr id="6" name="Text 4"/>
          <p:cNvSpPr/>
          <p:nvPr/>
        </p:nvSpPr>
        <p:spPr>
          <a:xfrm>
            <a:off x="585216" y="1627632"/>
            <a:ext cx="79552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500" i="1" dirty="0">
                <a:solidFill>
                  <a:srgbClr val="166E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Descreva como a pesquisa foi conduzida, permitindo que o estudo possa ser compreendido e replicado.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603504" y="2487168"/>
            <a:ext cx="7863840" cy="2011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228600" indent="-228600">
              <a:spcAft>
                <a:spcPts val="800"/>
              </a:spcAft>
              <a:buSzPct val="100000"/>
              <a:buChar char="•"/>
            </a:pPr>
            <a:r>
              <a:rPr lang="en-US" sz="1500" dirty="0">
                <a:solidFill>
                  <a:srgbClr val="1C2B2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Tipo e abordagem da pesquisa (qualitativa/quantitativa)</a:t>
            </a:r>
            <a:endParaRPr lang="en-US" sz="1500" dirty="0"/>
          </a:p>
          <a:p>
            <a:pPr marL="228600" indent="-228600">
              <a:spcAft>
                <a:spcPts val="800"/>
              </a:spcAft>
              <a:buSzPct val="100000"/>
              <a:buChar char="•"/>
            </a:pPr>
            <a:r>
              <a:rPr lang="en-US" sz="1500" dirty="0">
                <a:solidFill>
                  <a:srgbClr val="1C2B2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População, amostra e instrumentos utilizados</a:t>
            </a:r>
            <a:endParaRPr lang="en-US" sz="1500" dirty="0"/>
          </a:p>
          <a:p>
            <a:pPr marL="228600" indent="-228600">
              <a:spcAft>
                <a:spcPts val="800"/>
              </a:spcAft>
              <a:buSzPct val="100000"/>
              <a:buChar char="•"/>
            </a:pPr>
            <a:r>
              <a:rPr lang="en-US" sz="1500" dirty="0">
                <a:solidFill>
                  <a:srgbClr val="1C2B2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Procedimentos de coleta de dados</a:t>
            </a:r>
            <a:endParaRPr lang="en-US" sz="1500" dirty="0"/>
          </a:p>
          <a:p>
            <a:pPr marL="228600" indent="-228600">
              <a:spcAft>
                <a:spcPts val="800"/>
              </a:spcAft>
              <a:buSzPct val="100000"/>
              <a:buChar char="•"/>
            </a:pPr>
            <a:r>
              <a:rPr lang="en-US" sz="1500" dirty="0">
                <a:solidFill>
                  <a:srgbClr val="1C2B2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Técnicas de análise empregadas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566928" y="473659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5C6B6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UNIFATEB  •  Trabalho de Conclusão de Curso</a:t>
            </a:r>
            <a:endParaRPr lang="en-US" sz="900" dirty="0"/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0BD89A53-BF70-55D2-A558-84832E37475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38739" y="4407407"/>
            <a:ext cx="641257" cy="658369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66928" y="566928"/>
            <a:ext cx="658368" cy="658368"/>
          </a:xfrm>
          <a:prstGeom prst="ellipse">
            <a:avLst/>
          </a:prstGeom>
          <a:solidFill>
            <a:srgbClr val="2E9E6B"/>
          </a:solidFill>
          <a:ln/>
          <a:effectLst>
            <a:outerShdw blurRad="88900" dist="38100" dir="5400000" algn="bl" rotWithShape="0">
              <a:srgbClr val="000000">
                <a:alpha val="18000"/>
              </a:srgbClr>
            </a:outerShdw>
          </a:effectLst>
        </p:spPr>
      </p:sp>
      <p:sp>
        <p:nvSpPr>
          <p:cNvPr id="3" name="Shape 1"/>
          <p:cNvSpPr/>
          <p:nvPr/>
        </p:nvSpPr>
        <p:spPr>
          <a:xfrm>
            <a:off x="1078992" y="530352"/>
            <a:ext cx="182880" cy="182880"/>
          </a:xfrm>
          <a:prstGeom prst="ellipse">
            <a:avLst/>
          </a:prstGeom>
          <a:solidFill>
            <a:srgbClr val="A8CE3A"/>
          </a:solidFill>
          <a:ln/>
        </p:spPr>
      </p:sp>
      <p:sp>
        <p:nvSpPr>
          <p:cNvPr id="4" name="Text 2"/>
          <p:cNvSpPr/>
          <p:nvPr/>
        </p:nvSpPr>
        <p:spPr>
          <a:xfrm>
            <a:off x="566928" y="566928"/>
            <a:ext cx="658368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1435608" y="512064"/>
            <a:ext cx="73152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kern="0" spc="50" dirty="0">
                <a:solidFill>
                  <a:srgbClr val="0B4A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REFERENCIAL TEÓRICO</a:t>
            </a:r>
            <a:endParaRPr lang="en-US" sz="3000" dirty="0"/>
          </a:p>
        </p:txBody>
      </p:sp>
      <p:sp>
        <p:nvSpPr>
          <p:cNvPr id="6" name="Text 4"/>
          <p:cNvSpPr/>
          <p:nvPr/>
        </p:nvSpPr>
        <p:spPr>
          <a:xfrm>
            <a:off x="585216" y="1627632"/>
            <a:ext cx="79552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500" i="1" dirty="0">
                <a:solidFill>
                  <a:srgbClr val="166E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Fundamente a pesquisa com os principais autores e conceitos que sustentam o trabalho.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603504" y="2487168"/>
            <a:ext cx="7863840" cy="2011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228600" indent="-228600">
              <a:spcAft>
                <a:spcPts val="800"/>
              </a:spcAft>
              <a:buSzPct val="100000"/>
              <a:buChar char="•"/>
            </a:pPr>
            <a:r>
              <a:rPr lang="en-US" sz="1500" dirty="0">
                <a:solidFill>
                  <a:srgbClr val="1C2B2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Conceitos-chave e definições essenciais</a:t>
            </a:r>
            <a:endParaRPr lang="en-US" sz="1500" dirty="0"/>
          </a:p>
          <a:p>
            <a:pPr marL="228600" indent="-228600">
              <a:spcAft>
                <a:spcPts val="800"/>
              </a:spcAft>
              <a:buSzPct val="100000"/>
              <a:buChar char="•"/>
            </a:pPr>
            <a:r>
              <a:rPr lang="en-US" sz="1500" dirty="0">
                <a:solidFill>
                  <a:srgbClr val="1C2B2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Principais autores e correntes teóricas</a:t>
            </a:r>
            <a:endParaRPr lang="en-US" sz="1500" dirty="0"/>
          </a:p>
          <a:p>
            <a:pPr marL="228600" indent="-228600">
              <a:spcAft>
                <a:spcPts val="800"/>
              </a:spcAft>
              <a:buSzPct val="100000"/>
              <a:buChar char="•"/>
            </a:pPr>
            <a:r>
              <a:rPr lang="en-US" sz="1500" dirty="0">
                <a:solidFill>
                  <a:srgbClr val="1C2B2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Estudos e pesquisas relacionados ao tema</a:t>
            </a:r>
            <a:endParaRPr lang="en-US" sz="1500" dirty="0"/>
          </a:p>
          <a:p>
            <a:pPr marL="228600" indent="-228600">
              <a:spcAft>
                <a:spcPts val="800"/>
              </a:spcAft>
              <a:buSzPct val="100000"/>
              <a:buChar char="•"/>
            </a:pPr>
            <a:r>
              <a:rPr lang="en-US" sz="1500" dirty="0">
                <a:solidFill>
                  <a:srgbClr val="1C2B2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Lacunas que sua pesquisa busca preencher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566928" y="473659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5C6B6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UNIFATEB  •  Trabalho de Conclusão de Curso</a:t>
            </a:r>
            <a:endParaRPr lang="en-US" sz="900" dirty="0"/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8C01C79A-6C43-65E7-5C80-7853F4D64B8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38739" y="4407407"/>
            <a:ext cx="641257" cy="658369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66928" y="566928"/>
            <a:ext cx="658368" cy="658368"/>
          </a:xfrm>
          <a:prstGeom prst="ellipse">
            <a:avLst/>
          </a:prstGeom>
          <a:solidFill>
            <a:srgbClr val="2E9E6B"/>
          </a:solidFill>
          <a:ln/>
          <a:effectLst>
            <a:outerShdw blurRad="88900" dist="38100" dir="5400000" algn="bl" rotWithShape="0">
              <a:srgbClr val="000000">
                <a:alpha val="18000"/>
              </a:srgbClr>
            </a:outerShdw>
          </a:effectLst>
        </p:spPr>
      </p:sp>
      <p:sp>
        <p:nvSpPr>
          <p:cNvPr id="3" name="Shape 1"/>
          <p:cNvSpPr/>
          <p:nvPr/>
        </p:nvSpPr>
        <p:spPr>
          <a:xfrm>
            <a:off x="1078992" y="530352"/>
            <a:ext cx="182880" cy="182880"/>
          </a:xfrm>
          <a:prstGeom prst="ellipse">
            <a:avLst/>
          </a:prstGeom>
          <a:solidFill>
            <a:srgbClr val="A8CE3A"/>
          </a:solidFill>
          <a:ln/>
        </p:spPr>
      </p:sp>
      <p:sp>
        <p:nvSpPr>
          <p:cNvPr id="4" name="Text 2"/>
          <p:cNvSpPr/>
          <p:nvPr/>
        </p:nvSpPr>
        <p:spPr>
          <a:xfrm>
            <a:off x="566928" y="566928"/>
            <a:ext cx="658368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1435608" y="512064"/>
            <a:ext cx="73152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kern="0" spc="50" dirty="0">
                <a:solidFill>
                  <a:srgbClr val="0B4A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ANÁLISE DOS DADOS</a:t>
            </a:r>
            <a:endParaRPr lang="en-US" sz="3000" dirty="0"/>
          </a:p>
        </p:txBody>
      </p:sp>
      <p:sp>
        <p:nvSpPr>
          <p:cNvPr id="6" name="Text 4"/>
          <p:cNvSpPr/>
          <p:nvPr/>
        </p:nvSpPr>
        <p:spPr>
          <a:xfrm>
            <a:off x="585216" y="1494282"/>
            <a:ext cx="79552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i="1" dirty="0">
                <a:solidFill>
                  <a:srgbClr val="166E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Apresente os resultados obtidos, evidenciando os achados com gráficos, tabelas e figuras.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603504" y="2244090"/>
            <a:ext cx="3657600" cy="2011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228600" indent="-228600">
              <a:spcAft>
                <a:spcPts val="800"/>
              </a:spcAft>
              <a:buSzPct val="100000"/>
              <a:buChar char="•"/>
            </a:pPr>
            <a:r>
              <a:rPr lang="en-US" sz="1500" dirty="0">
                <a:solidFill>
                  <a:srgbClr val="1C2B2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Apresentação dos principais resultados</a:t>
            </a:r>
            <a:endParaRPr lang="en-US" sz="1500" dirty="0"/>
          </a:p>
          <a:p>
            <a:pPr marL="228600" indent="-228600">
              <a:spcAft>
                <a:spcPts val="800"/>
              </a:spcAft>
              <a:buSzPct val="100000"/>
              <a:buChar char="•"/>
            </a:pPr>
            <a:r>
              <a:rPr lang="en-US" sz="1500" dirty="0">
                <a:solidFill>
                  <a:srgbClr val="1C2B2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Interpretação à luz do referencial teórico</a:t>
            </a:r>
            <a:endParaRPr lang="en-US" sz="1500" dirty="0"/>
          </a:p>
          <a:p>
            <a:pPr marL="228600" indent="-228600">
              <a:spcAft>
                <a:spcPts val="800"/>
              </a:spcAft>
              <a:buSzPct val="100000"/>
              <a:buChar char="•"/>
            </a:pPr>
            <a:r>
              <a:rPr lang="en-US" sz="1500" dirty="0">
                <a:solidFill>
                  <a:srgbClr val="1C2B2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Comparação com os objetivos propostos</a:t>
            </a:r>
            <a:endParaRPr lang="en-US" sz="1500" dirty="0"/>
          </a:p>
        </p:txBody>
      </p:sp>
      <p:sp>
        <p:nvSpPr>
          <p:cNvPr id="8" name="Shape 6"/>
          <p:cNvSpPr/>
          <p:nvPr/>
        </p:nvSpPr>
        <p:spPr>
          <a:xfrm>
            <a:off x="4663440" y="2198370"/>
            <a:ext cx="3886200" cy="2148840"/>
          </a:xfrm>
          <a:prstGeom prst="roundRect">
            <a:avLst>
              <a:gd name="adj" fmla="val 3404"/>
            </a:avLst>
          </a:prstGeom>
          <a:solidFill>
            <a:srgbClr val="FFFFFF"/>
          </a:solidFill>
          <a:ln w="12700">
            <a:solidFill>
              <a:srgbClr val="2E9E6B"/>
            </a:solidFill>
            <a:prstDash val="dash"/>
          </a:ln>
          <a:effectLst>
            <a:outerShdw blurRad="88900" dist="38100" dir="5400000" algn="bl" rotWithShape="0">
              <a:srgbClr val="000000">
                <a:alpha val="18000"/>
              </a:srgbClr>
            </a:outerShdw>
          </a:effectLst>
        </p:spPr>
      </p:sp>
      <p:sp>
        <p:nvSpPr>
          <p:cNvPr id="9" name="Text 7"/>
          <p:cNvSpPr/>
          <p:nvPr/>
        </p:nvSpPr>
        <p:spPr>
          <a:xfrm>
            <a:off x="4663440" y="2331720"/>
            <a:ext cx="388620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i="1" dirty="0">
                <a:solidFill>
                  <a:srgbClr val="5C6B6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Espaço para gráfico,</a:t>
            </a:r>
            <a:endParaRPr lang="en-US" sz="1400" dirty="0"/>
          </a:p>
          <a:p>
            <a:pPr marL="0" indent="0" algn="ctr">
              <a:buNone/>
            </a:pPr>
            <a:r>
              <a:rPr lang="en-US" sz="1400" i="1" dirty="0">
                <a:solidFill>
                  <a:srgbClr val="5C6B6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tabela ou figura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4663440" y="4009644"/>
            <a:ext cx="3886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5C6B6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Figura 1 – Descreva a fonte (Autor, ano).</a:t>
            </a:r>
            <a:endParaRPr lang="en-US" sz="900" dirty="0"/>
          </a:p>
        </p:txBody>
      </p:sp>
      <p:sp>
        <p:nvSpPr>
          <p:cNvPr id="11" name="Text 9"/>
          <p:cNvSpPr/>
          <p:nvPr/>
        </p:nvSpPr>
        <p:spPr>
          <a:xfrm>
            <a:off x="566928" y="473659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5C6B6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UNIFATEB  •  Trabalho de Conclusão de Curso</a:t>
            </a:r>
            <a:endParaRPr lang="en-US" sz="900" dirty="0"/>
          </a:p>
        </p:txBody>
      </p:sp>
      <p:pic>
        <p:nvPicPr>
          <p:cNvPr id="12" name="Imagem 11">
            <a:extLst>
              <a:ext uri="{FF2B5EF4-FFF2-40B4-BE49-F238E27FC236}">
                <a16:creationId xmlns:a16="http://schemas.microsoft.com/office/drawing/2014/main" id="{5BB09DF7-419B-2062-2536-6BBFD4B9C9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38739" y="4407407"/>
            <a:ext cx="641257" cy="658369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66928" y="566928"/>
            <a:ext cx="658368" cy="658368"/>
          </a:xfrm>
          <a:prstGeom prst="ellipse">
            <a:avLst/>
          </a:prstGeom>
          <a:solidFill>
            <a:srgbClr val="2E9E6B"/>
          </a:solidFill>
          <a:ln/>
          <a:effectLst>
            <a:outerShdw blurRad="88900" dist="38100" dir="5400000" algn="bl" rotWithShape="0">
              <a:srgbClr val="000000">
                <a:alpha val="18000"/>
              </a:srgbClr>
            </a:outerShdw>
          </a:effectLst>
        </p:spPr>
      </p:sp>
      <p:sp>
        <p:nvSpPr>
          <p:cNvPr id="3" name="Shape 1"/>
          <p:cNvSpPr/>
          <p:nvPr/>
        </p:nvSpPr>
        <p:spPr>
          <a:xfrm>
            <a:off x="1078992" y="530352"/>
            <a:ext cx="182880" cy="182880"/>
          </a:xfrm>
          <a:prstGeom prst="ellipse">
            <a:avLst/>
          </a:prstGeom>
          <a:solidFill>
            <a:srgbClr val="A8CE3A"/>
          </a:solidFill>
          <a:ln/>
        </p:spPr>
      </p:sp>
      <p:sp>
        <p:nvSpPr>
          <p:cNvPr id="4" name="Text 2"/>
          <p:cNvSpPr/>
          <p:nvPr/>
        </p:nvSpPr>
        <p:spPr>
          <a:xfrm>
            <a:off x="566928" y="566928"/>
            <a:ext cx="658368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1435608" y="512064"/>
            <a:ext cx="73152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kern="0" spc="50" dirty="0">
                <a:solidFill>
                  <a:srgbClr val="0B4A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CONSIDERAÇÕES FINAIS</a:t>
            </a:r>
            <a:endParaRPr lang="en-US" sz="3000" dirty="0"/>
          </a:p>
        </p:txBody>
      </p:sp>
      <p:sp>
        <p:nvSpPr>
          <p:cNvPr id="6" name="Text 4"/>
          <p:cNvSpPr/>
          <p:nvPr/>
        </p:nvSpPr>
        <p:spPr>
          <a:xfrm>
            <a:off x="585216" y="1627632"/>
            <a:ext cx="79552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500" i="1" dirty="0">
                <a:solidFill>
                  <a:srgbClr val="166E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Retome os objetivos, sintetize os principais resultados e indique caminhos para o futuro.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603504" y="2487168"/>
            <a:ext cx="7863840" cy="2011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228600" indent="-228600">
              <a:spcAft>
                <a:spcPts val="800"/>
              </a:spcAft>
              <a:buSzPct val="100000"/>
              <a:buChar char="•"/>
            </a:pPr>
            <a:r>
              <a:rPr lang="en-US" sz="1500" dirty="0">
                <a:solidFill>
                  <a:srgbClr val="1C2B2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Síntese dos principais resultados alcançados</a:t>
            </a:r>
            <a:endParaRPr lang="en-US" sz="1500" dirty="0"/>
          </a:p>
          <a:p>
            <a:pPr marL="228600" indent="-228600">
              <a:spcAft>
                <a:spcPts val="800"/>
              </a:spcAft>
              <a:buSzPct val="100000"/>
              <a:buChar char="•"/>
            </a:pPr>
            <a:r>
              <a:rPr lang="en-US" sz="1500" dirty="0">
                <a:solidFill>
                  <a:srgbClr val="1C2B2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Resposta ao problema e aos objetivos da pesquisa</a:t>
            </a:r>
            <a:endParaRPr lang="en-US" sz="1500" dirty="0"/>
          </a:p>
          <a:p>
            <a:pPr marL="228600" indent="-228600">
              <a:spcAft>
                <a:spcPts val="800"/>
              </a:spcAft>
              <a:buSzPct val="100000"/>
              <a:buChar char="•"/>
            </a:pPr>
            <a:r>
              <a:rPr lang="en-US" sz="1500" dirty="0">
                <a:solidFill>
                  <a:srgbClr val="1C2B2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Limitações do estudo</a:t>
            </a:r>
            <a:endParaRPr lang="en-US" sz="1500" dirty="0"/>
          </a:p>
          <a:p>
            <a:pPr marL="228600" indent="-228600">
              <a:spcAft>
                <a:spcPts val="800"/>
              </a:spcAft>
              <a:buSzPct val="100000"/>
              <a:buChar char="•"/>
            </a:pPr>
            <a:r>
              <a:rPr lang="en-US" sz="1500" dirty="0">
                <a:solidFill>
                  <a:srgbClr val="1C2B2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Sugestões para trabalhos futuros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566928" y="473659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5C6B6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UNIFATEB  •  Trabalho de Conclusão de Curso</a:t>
            </a:r>
            <a:endParaRPr lang="en-US" sz="900" dirty="0"/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41EE725E-F67B-5C8A-D237-52219E9E830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38739" y="4407407"/>
            <a:ext cx="641257" cy="658369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66928" y="566928"/>
            <a:ext cx="658368" cy="658368"/>
          </a:xfrm>
          <a:prstGeom prst="ellipse">
            <a:avLst/>
          </a:prstGeom>
          <a:solidFill>
            <a:srgbClr val="2E9E6B"/>
          </a:solidFill>
          <a:ln/>
          <a:effectLst>
            <a:outerShdw blurRad="88900" dist="38100" dir="5400000" algn="bl" rotWithShape="0">
              <a:srgbClr val="000000">
                <a:alpha val="18000"/>
              </a:srgbClr>
            </a:outerShdw>
          </a:effectLst>
        </p:spPr>
      </p:sp>
      <p:sp>
        <p:nvSpPr>
          <p:cNvPr id="3" name="Shape 1"/>
          <p:cNvSpPr/>
          <p:nvPr/>
        </p:nvSpPr>
        <p:spPr>
          <a:xfrm>
            <a:off x="1078992" y="530352"/>
            <a:ext cx="182880" cy="182880"/>
          </a:xfrm>
          <a:prstGeom prst="ellipse">
            <a:avLst/>
          </a:prstGeom>
          <a:solidFill>
            <a:srgbClr val="A8CE3A"/>
          </a:solidFill>
          <a:ln/>
        </p:spPr>
      </p:sp>
      <p:sp>
        <p:nvSpPr>
          <p:cNvPr id="4" name="Text 2"/>
          <p:cNvSpPr/>
          <p:nvPr/>
        </p:nvSpPr>
        <p:spPr>
          <a:xfrm>
            <a:off x="566928" y="566928"/>
            <a:ext cx="658368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1435608" y="512064"/>
            <a:ext cx="73152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kern="0" spc="50" dirty="0">
                <a:solidFill>
                  <a:srgbClr val="0B4A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REFERÊNCIAS</a:t>
            </a:r>
            <a:endParaRPr lang="en-US" sz="3000" dirty="0"/>
          </a:p>
        </p:txBody>
      </p:sp>
      <p:sp>
        <p:nvSpPr>
          <p:cNvPr id="6" name="Text 4"/>
          <p:cNvSpPr/>
          <p:nvPr/>
        </p:nvSpPr>
        <p:spPr>
          <a:xfrm>
            <a:off x="585216" y="1627632"/>
            <a:ext cx="7955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i="1" dirty="0">
                <a:solidFill>
                  <a:srgbClr val="166E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Liste todas as obras citadas, conforme as normas da ABNT (NBR 6023).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603504" y="2331720"/>
            <a:ext cx="78638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C2B2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SOBRENOME, Nome. </a:t>
            </a:r>
            <a:r>
              <a:rPr lang="en-US" sz="1300" i="1" dirty="0">
                <a:solidFill>
                  <a:srgbClr val="1C2B2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Título da obra em destaque</a:t>
            </a:r>
            <a:r>
              <a:rPr lang="en-US" sz="1300" dirty="0">
                <a:solidFill>
                  <a:srgbClr val="1C2B2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. Edição. Cidade: Editora, ano.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603504" y="2834640"/>
            <a:ext cx="78638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1C2B2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SOBRENOME, Nome. Título do artigo. </a:t>
            </a:r>
            <a:r>
              <a:rPr lang="en-US" sz="1300" i="1" dirty="0">
                <a:solidFill>
                  <a:srgbClr val="1C2B2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Nome do Periódico</a:t>
            </a:r>
            <a:r>
              <a:rPr lang="en-US" sz="1300" dirty="0">
                <a:solidFill>
                  <a:srgbClr val="1C2B2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, cidade, v. 0, n. 0, p. 00-00, ano.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603504" y="3703320"/>
            <a:ext cx="78638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5C6B6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Dica: organize as referências em ordem alfabética e mantenha o padrão de formatação em todas elas.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566928" y="473659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5C6B6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UNIFATEB  •  Trabalho de Conclusão de Curso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1874520"/>
            <a:ext cx="78638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400" b="1" kern="0" spc="1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OBRIGADO(A)!</a:t>
            </a:r>
            <a:endParaRPr lang="en-US" sz="4400" dirty="0"/>
          </a:p>
        </p:txBody>
      </p:sp>
      <p:sp>
        <p:nvSpPr>
          <p:cNvPr id="3" name="Text 1"/>
          <p:cNvSpPr/>
          <p:nvPr/>
        </p:nvSpPr>
        <p:spPr>
          <a:xfrm>
            <a:off x="914400" y="2880360"/>
            <a:ext cx="7315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i="1" dirty="0">
                <a:solidFill>
                  <a:srgbClr val="DFF0E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Agradeço a atenção e fico à disposição para as considerações da banca.</a:t>
            </a:r>
            <a:endParaRPr lang="en-US" sz="1500" dirty="0"/>
          </a:p>
        </p:txBody>
      </p:sp>
      <p:sp>
        <p:nvSpPr>
          <p:cNvPr id="4" name="Text 2"/>
          <p:cNvSpPr/>
          <p:nvPr/>
        </p:nvSpPr>
        <p:spPr>
          <a:xfrm>
            <a:off x="914400" y="3566160"/>
            <a:ext cx="73152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Nome do Acadêmico</a:t>
            </a:r>
            <a:endParaRPr lang="en-US" sz="1500" dirty="0"/>
          </a:p>
          <a:p>
            <a:pPr marL="0" indent="0" algn="ctr">
              <a:lnSpc>
                <a:spcPct val="120000"/>
              </a:lnSpc>
              <a:buNone/>
            </a:pPr>
            <a:r>
              <a:rPr lang="en-US" sz="1200" dirty="0">
                <a:solidFill>
                  <a:srgbClr val="BFE3C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e-mail@unifateb.edu.br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442</Words>
  <Application>Microsoft Office PowerPoint</Application>
  <PresentationFormat>Apresentação na tela (16:9)</PresentationFormat>
  <Paragraphs>82</Paragraphs>
  <Slides>9</Slides>
  <Notes>9</Notes>
  <HiddenSlides>0</HiddenSlides>
  <MMClips>0</MMClips>
  <ScaleCrop>false</ScaleCrop>
  <HeadingPairs>
    <vt:vector size="6" baseType="variant">
      <vt:variant>
        <vt:lpstr>Fontes usadas</vt:lpstr>
      </vt:variant>
      <vt:variant>
        <vt:i4>1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9</vt:i4>
      </vt:variant>
    </vt:vector>
  </HeadingPairs>
  <TitlesOfParts>
    <vt:vector size="11" baseType="lpstr">
      <vt:lpstr>Arial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Modelo de Apresentação de TCC - UNIFATEB</dc:title>
  <dc:subject>PptxGenJS Presentation</dc:subject>
  <dc:creator>UNIFATEB</dc:creator>
  <cp:lastModifiedBy>Luiz Felipe de Souza</cp:lastModifiedBy>
  <cp:revision>3</cp:revision>
  <dcterms:created xsi:type="dcterms:W3CDTF">2026-06-09T18:21:55Z</dcterms:created>
  <dcterms:modified xsi:type="dcterms:W3CDTF">2026-06-12T12:35:01Z</dcterms:modified>
</cp:coreProperties>
</file>